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9" r:id="rId1"/>
  </p:sldMasterIdLst>
  <p:notesMasterIdLst>
    <p:notesMasterId r:id="rId20"/>
  </p:notesMasterIdLst>
  <p:sldIdLst>
    <p:sldId id="256" r:id="rId2"/>
    <p:sldId id="257" r:id="rId3"/>
    <p:sldId id="260" r:id="rId4"/>
    <p:sldId id="258" r:id="rId5"/>
    <p:sldId id="259" r:id="rId6"/>
    <p:sldId id="261" r:id="rId7"/>
    <p:sldId id="264" r:id="rId8"/>
    <p:sldId id="267" r:id="rId9"/>
    <p:sldId id="275" r:id="rId10"/>
    <p:sldId id="268" r:id="rId11"/>
    <p:sldId id="269" r:id="rId12"/>
    <p:sldId id="270" r:id="rId13"/>
    <p:sldId id="278" r:id="rId14"/>
    <p:sldId id="276" r:id="rId15"/>
    <p:sldId id="272" r:id="rId16"/>
    <p:sldId id="277" r:id="rId17"/>
    <p:sldId id="263" r:id="rId18"/>
    <p:sldId id="262"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4BA10F-442B-9AF8-1102-150E87763032}" v="8" dt="2023-12-08T17:36:20.756"/>
    <p1510:client id="{444ECF07-9F21-744F-9C72-DEF149084342}" v="38" dt="2023-12-08T18:04:38.083"/>
    <p1510:client id="{52D2FE82-5A3A-9B45-BCBA-00A109FAE79E}" v="793" dt="2023-12-08T18:03:09.993"/>
    <p1510:client id="{7B874B03-8C64-694E-93AB-10CEB1BD9999}" v="223" dt="2023-12-08T18:05:12.66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09"/>
  </p:normalViewPr>
  <p:slideViewPr>
    <p:cSldViewPr snapToGrid="0">
      <p:cViewPr varScale="1">
        <p:scale>
          <a:sx n="52" d="100"/>
          <a:sy n="52" d="100"/>
        </p:scale>
        <p:origin x="200" y="12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3C73634-0C7C-4240-BBF9-31D1F8DFFA06}" type="doc">
      <dgm:prSet loTypeId="urn:microsoft.com/office/officeart/2016/7/layout/VerticalSolidActionList" loCatId="List" qsTypeId="urn:microsoft.com/office/officeart/2005/8/quickstyle/simple1" qsCatId="simple" csTypeId="urn:microsoft.com/office/officeart/2005/8/colors/colorful2" csCatId="colorful" phldr="1"/>
      <dgm:spPr/>
      <dgm:t>
        <a:bodyPr/>
        <a:lstStyle/>
        <a:p>
          <a:endParaRPr lang="en-US"/>
        </a:p>
      </dgm:t>
    </dgm:pt>
    <dgm:pt modelId="{622F5764-CC3F-0948-84E1-F8CEE87251FC}">
      <dgm:prSet phldrT="[Text]"/>
      <dgm:spPr/>
      <dgm:t>
        <a:bodyPr/>
        <a:lstStyle/>
        <a:p>
          <a:r>
            <a:rPr lang="en-US"/>
            <a:t>Problem</a:t>
          </a:r>
        </a:p>
      </dgm:t>
    </dgm:pt>
    <dgm:pt modelId="{DBFCFB91-5EC6-AF4E-9F80-75287404F93B}" type="parTrans" cxnId="{A26DC0A0-FDAC-4540-9DB4-087B75726DE1}">
      <dgm:prSet/>
      <dgm:spPr/>
      <dgm:t>
        <a:bodyPr/>
        <a:lstStyle/>
        <a:p>
          <a:endParaRPr lang="en-US"/>
        </a:p>
      </dgm:t>
    </dgm:pt>
    <dgm:pt modelId="{B9EFF8C0-2DD0-674D-AB4B-FD7121DE0EC2}" type="sibTrans" cxnId="{A26DC0A0-FDAC-4540-9DB4-087B75726DE1}">
      <dgm:prSet/>
      <dgm:spPr/>
      <dgm:t>
        <a:bodyPr/>
        <a:lstStyle/>
        <a:p>
          <a:endParaRPr lang="en-US"/>
        </a:p>
      </dgm:t>
    </dgm:pt>
    <dgm:pt modelId="{D703B223-62E2-1441-B000-A273136E5A34}">
      <dgm:prSet phldrT="[Text]" custT="1"/>
      <dgm:spPr/>
      <dgm:t>
        <a:bodyPr/>
        <a:lstStyle/>
        <a:p>
          <a:r>
            <a:rPr lang="en-US" sz="1500" b="0" i="0" dirty="0">
              <a:latin typeface="Corbel" panose="020B0503020204020204" pitchFamily="34" charset="0"/>
            </a:rPr>
            <a:t>How do education level, gender, and race affect a person’s hourly wage? Performing this analysis will help others better understand which of the three factors have the biggest impact and which has the smallest impact on hourly wages in the USA. </a:t>
          </a:r>
        </a:p>
      </dgm:t>
    </dgm:pt>
    <dgm:pt modelId="{7083C8CC-079F-7E45-87AA-DF480DC91406}" type="parTrans" cxnId="{E4ECC604-77BC-5649-AD6D-6CC1BF783A86}">
      <dgm:prSet/>
      <dgm:spPr/>
      <dgm:t>
        <a:bodyPr/>
        <a:lstStyle/>
        <a:p>
          <a:endParaRPr lang="en-US"/>
        </a:p>
      </dgm:t>
    </dgm:pt>
    <dgm:pt modelId="{CDDFB2C7-33FF-5D44-8221-F9C7AAE0EC5C}" type="sibTrans" cxnId="{E4ECC604-77BC-5649-AD6D-6CC1BF783A86}">
      <dgm:prSet/>
      <dgm:spPr/>
      <dgm:t>
        <a:bodyPr/>
        <a:lstStyle/>
        <a:p>
          <a:endParaRPr lang="en-US"/>
        </a:p>
      </dgm:t>
    </dgm:pt>
    <dgm:pt modelId="{8394E0C6-FFC4-6849-9D40-3E1674F1D7E7}">
      <dgm:prSet phldrT="[Text]"/>
      <dgm:spPr/>
      <dgm:t>
        <a:bodyPr/>
        <a:lstStyle/>
        <a:p>
          <a:r>
            <a:rPr lang="en-US"/>
            <a:t>Data Source</a:t>
          </a:r>
        </a:p>
      </dgm:t>
    </dgm:pt>
    <dgm:pt modelId="{3460A816-F3D8-9F47-94D8-C12B12CEB173}" type="parTrans" cxnId="{EA17483C-2A65-7142-8465-D34149FD7302}">
      <dgm:prSet/>
      <dgm:spPr/>
      <dgm:t>
        <a:bodyPr/>
        <a:lstStyle/>
        <a:p>
          <a:endParaRPr lang="en-US"/>
        </a:p>
      </dgm:t>
    </dgm:pt>
    <dgm:pt modelId="{35FC1A31-6B2B-3945-8677-048F2126AC8D}" type="sibTrans" cxnId="{EA17483C-2A65-7142-8465-D34149FD7302}">
      <dgm:prSet/>
      <dgm:spPr/>
      <dgm:t>
        <a:bodyPr/>
        <a:lstStyle/>
        <a:p>
          <a:endParaRPr lang="en-US"/>
        </a:p>
      </dgm:t>
    </dgm:pt>
    <dgm:pt modelId="{B79D7EE9-AC76-0A48-BA00-EEBBC62BAE4D}">
      <dgm:prSet phldrT="[Text]" custT="1"/>
      <dgm:spPr/>
      <dgm:t>
        <a:bodyPr/>
        <a:lstStyle/>
        <a:p>
          <a:r>
            <a:rPr lang="en-US" sz="1500"/>
            <a:t>Wages by Education from Kaggle</a:t>
          </a:r>
          <a:endParaRPr lang="en-US" sz="1500" dirty="0"/>
        </a:p>
      </dgm:t>
    </dgm:pt>
    <dgm:pt modelId="{137B27E3-ABD7-EA40-BEE6-807E94256832}" type="parTrans" cxnId="{4518122D-7F11-4C46-A899-AAC27C6FCA12}">
      <dgm:prSet/>
      <dgm:spPr/>
      <dgm:t>
        <a:bodyPr/>
        <a:lstStyle/>
        <a:p>
          <a:endParaRPr lang="en-US"/>
        </a:p>
      </dgm:t>
    </dgm:pt>
    <dgm:pt modelId="{19E764D8-0169-3340-8027-82A6E8A47AF2}" type="sibTrans" cxnId="{4518122D-7F11-4C46-A899-AAC27C6FCA12}">
      <dgm:prSet/>
      <dgm:spPr/>
      <dgm:t>
        <a:bodyPr/>
        <a:lstStyle/>
        <a:p>
          <a:endParaRPr lang="en-US"/>
        </a:p>
      </dgm:t>
    </dgm:pt>
    <dgm:pt modelId="{A61D1734-A0F4-5742-A49F-178D1022E8EC}">
      <dgm:prSet phldrT="[Text]"/>
      <dgm:spPr/>
      <dgm:t>
        <a:bodyPr/>
        <a:lstStyle/>
        <a:p>
          <a:r>
            <a:rPr lang="en-US"/>
            <a:t>Methods</a:t>
          </a:r>
        </a:p>
      </dgm:t>
    </dgm:pt>
    <dgm:pt modelId="{F452AE7E-11E8-8242-972A-75F39FC96A77}" type="parTrans" cxnId="{D8B84D78-4036-E645-953A-2ED61233AC83}">
      <dgm:prSet/>
      <dgm:spPr/>
      <dgm:t>
        <a:bodyPr/>
        <a:lstStyle/>
        <a:p>
          <a:endParaRPr lang="en-US"/>
        </a:p>
      </dgm:t>
    </dgm:pt>
    <dgm:pt modelId="{90B83B89-F693-EB4B-8474-9F673C7571F8}" type="sibTrans" cxnId="{D8B84D78-4036-E645-953A-2ED61233AC83}">
      <dgm:prSet/>
      <dgm:spPr/>
      <dgm:t>
        <a:bodyPr/>
        <a:lstStyle/>
        <a:p>
          <a:endParaRPr lang="en-US"/>
        </a:p>
      </dgm:t>
    </dgm:pt>
    <dgm:pt modelId="{BB3AB460-B29A-7646-8761-AB805B262A00}">
      <dgm:prSet phldrT="[Text]" custT="1"/>
      <dgm:spPr/>
      <dgm:t>
        <a:bodyPr/>
        <a:lstStyle/>
        <a:p>
          <a:r>
            <a:rPr lang="en-US" sz="1500" dirty="0">
              <a:latin typeface="+mj-lt"/>
            </a:rPr>
            <a:t>Multi – linear regression model, collinearity, and r^2 analysis </a:t>
          </a:r>
        </a:p>
        <a:p>
          <a:endParaRPr lang="en-US" sz="1500" dirty="0">
            <a:latin typeface="+mj-lt"/>
          </a:endParaRPr>
        </a:p>
      </dgm:t>
    </dgm:pt>
    <dgm:pt modelId="{BBC2D28E-0347-7940-A3A5-EA3C1C22B958}" type="parTrans" cxnId="{AFB83F61-09DF-3840-BD6E-D1CA713BCD04}">
      <dgm:prSet/>
      <dgm:spPr/>
      <dgm:t>
        <a:bodyPr/>
        <a:lstStyle/>
        <a:p>
          <a:endParaRPr lang="en-US"/>
        </a:p>
      </dgm:t>
    </dgm:pt>
    <dgm:pt modelId="{948B75FE-954F-2B40-A764-77F123B210A7}" type="sibTrans" cxnId="{AFB83F61-09DF-3840-BD6E-D1CA713BCD04}">
      <dgm:prSet/>
      <dgm:spPr/>
      <dgm:t>
        <a:bodyPr/>
        <a:lstStyle/>
        <a:p>
          <a:endParaRPr lang="en-US"/>
        </a:p>
      </dgm:t>
    </dgm:pt>
    <dgm:pt modelId="{10ED77F6-8BCF-DD4E-B005-69751765D852}">
      <dgm:prSet phldrT="[Text]"/>
      <dgm:spPr/>
      <dgm:t>
        <a:bodyPr/>
        <a:lstStyle/>
        <a:p>
          <a:r>
            <a:rPr lang="en-US"/>
            <a:t>Measures</a:t>
          </a:r>
        </a:p>
      </dgm:t>
    </dgm:pt>
    <dgm:pt modelId="{EBF375BB-A6A4-E74D-90F7-0B6AB855E0D7}" type="parTrans" cxnId="{64AFDD0A-98C1-6340-B3B9-F7B67CF8843A}">
      <dgm:prSet/>
      <dgm:spPr/>
      <dgm:t>
        <a:bodyPr/>
        <a:lstStyle/>
        <a:p>
          <a:endParaRPr lang="en-US"/>
        </a:p>
      </dgm:t>
    </dgm:pt>
    <dgm:pt modelId="{3A5939BF-27C9-4845-B1F2-7090838080E0}" type="sibTrans" cxnId="{64AFDD0A-98C1-6340-B3B9-F7B67CF8843A}">
      <dgm:prSet/>
      <dgm:spPr/>
      <dgm:t>
        <a:bodyPr/>
        <a:lstStyle/>
        <a:p>
          <a:endParaRPr lang="en-US"/>
        </a:p>
      </dgm:t>
    </dgm:pt>
    <dgm:pt modelId="{9B7C5687-AC1B-9E46-9369-70B40C62F28B}">
      <dgm:prSet phldrT="[Text]"/>
      <dgm:spPr/>
      <dgm:t>
        <a:bodyPr/>
        <a:lstStyle/>
        <a:p>
          <a:r>
            <a:rPr lang="en-US"/>
            <a:t>Conclusions</a:t>
          </a:r>
        </a:p>
      </dgm:t>
    </dgm:pt>
    <dgm:pt modelId="{1373D63A-F11F-9147-A813-E527CCC41D61}" type="parTrans" cxnId="{0723752B-EDE0-BB46-AE8D-5EE9D36E0C38}">
      <dgm:prSet/>
      <dgm:spPr/>
      <dgm:t>
        <a:bodyPr/>
        <a:lstStyle/>
        <a:p>
          <a:endParaRPr lang="en-US"/>
        </a:p>
      </dgm:t>
    </dgm:pt>
    <dgm:pt modelId="{382CFC1A-47EA-3041-868E-8A4B169198CB}" type="sibTrans" cxnId="{0723752B-EDE0-BB46-AE8D-5EE9D36E0C38}">
      <dgm:prSet/>
      <dgm:spPr/>
      <dgm:t>
        <a:bodyPr/>
        <a:lstStyle/>
        <a:p>
          <a:endParaRPr lang="en-US"/>
        </a:p>
      </dgm:t>
    </dgm:pt>
    <dgm:pt modelId="{991681CE-6483-844F-BF95-372AF8BE9EB2}">
      <dgm:prSet phldrT="[Text]" custT="1"/>
      <dgm:spPr/>
      <dgm:t>
        <a:bodyPr/>
        <a:lstStyle/>
        <a:p>
          <a:r>
            <a:rPr lang="en-US" sz="1500"/>
            <a:t>Variable data, p-values of the data, multicollinearity/correlation</a:t>
          </a:r>
          <a:endParaRPr lang="en-US" sz="1500" dirty="0"/>
        </a:p>
      </dgm:t>
    </dgm:pt>
    <dgm:pt modelId="{7BD85089-DAA3-9341-BF27-C39CD0B905EC}" type="parTrans" cxnId="{C663BB66-CE4B-8840-9B06-5BAE4C01BC67}">
      <dgm:prSet/>
      <dgm:spPr/>
      <dgm:t>
        <a:bodyPr/>
        <a:lstStyle/>
        <a:p>
          <a:endParaRPr lang="en-US"/>
        </a:p>
      </dgm:t>
    </dgm:pt>
    <dgm:pt modelId="{808B762A-2868-1E4D-80D6-ACB611A08A81}" type="sibTrans" cxnId="{C663BB66-CE4B-8840-9B06-5BAE4C01BC67}">
      <dgm:prSet/>
      <dgm:spPr/>
      <dgm:t>
        <a:bodyPr/>
        <a:lstStyle/>
        <a:p>
          <a:endParaRPr lang="en-US"/>
        </a:p>
      </dgm:t>
    </dgm:pt>
    <dgm:pt modelId="{EB9AF517-F7C2-E347-B9AD-CDB9830D0914}">
      <dgm:prSet phldrT="[Text]" custT="1"/>
      <dgm:spPr/>
      <dgm:t>
        <a:bodyPr/>
        <a:lstStyle/>
        <a:p>
          <a:r>
            <a:rPr lang="en-US" sz="1500"/>
            <a:t>We found that the variable with the greatest impact on a person’s hourly wage was their education level. The variable with the least impact on a person’s hourly wage was their race.</a:t>
          </a:r>
          <a:endParaRPr lang="en-US" sz="1500" dirty="0"/>
        </a:p>
      </dgm:t>
    </dgm:pt>
    <dgm:pt modelId="{74AC09E4-4A20-2649-8DFE-355F06F30349}" type="parTrans" cxnId="{C84E0563-66CD-9A42-908B-29AC059BD311}">
      <dgm:prSet/>
      <dgm:spPr/>
      <dgm:t>
        <a:bodyPr/>
        <a:lstStyle/>
        <a:p>
          <a:endParaRPr lang="en-US"/>
        </a:p>
      </dgm:t>
    </dgm:pt>
    <dgm:pt modelId="{FAC6FD21-0DD4-CE48-844E-05D0A0884037}" type="sibTrans" cxnId="{C84E0563-66CD-9A42-908B-29AC059BD311}">
      <dgm:prSet/>
      <dgm:spPr/>
      <dgm:t>
        <a:bodyPr/>
        <a:lstStyle/>
        <a:p>
          <a:endParaRPr lang="en-US"/>
        </a:p>
      </dgm:t>
    </dgm:pt>
    <dgm:pt modelId="{EF7381B6-B3A7-FE44-B9D9-2F3C1F1AEB93}" type="pres">
      <dgm:prSet presAssocID="{53C73634-0C7C-4240-BBF9-31D1F8DFFA06}" presName="Name0" presStyleCnt="0">
        <dgm:presLayoutVars>
          <dgm:dir/>
          <dgm:animLvl val="lvl"/>
          <dgm:resizeHandles val="exact"/>
        </dgm:presLayoutVars>
      </dgm:prSet>
      <dgm:spPr/>
    </dgm:pt>
    <dgm:pt modelId="{05F5A4B9-DCAE-484B-8DFC-BD10AB9F0079}" type="pres">
      <dgm:prSet presAssocID="{622F5764-CC3F-0948-84E1-F8CEE87251FC}" presName="linNode" presStyleCnt="0"/>
      <dgm:spPr/>
    </dgm:pt>
    <dgm:pt modelId="{22B5071F-4451-E344-928D-8F4FA2C5CADC}" type="pres">
      <dgm:prSet presAssocID="{622F5764-CC3F-0948-84E1-F8CEE87251FC}" presName="parentText" presStyleLbl="alignNode1" presStyleIdx="0" presStyleCnt="5">
        <dgm:presLayoutVars>
          <dgm:chMax val="1"/>
          <dgm:bulletEnabled/>
        </dgm:presLayoutVars>
      </dgm:prSet>
      <dgm:spPr/>
    </dgm:pt>
    <dgm:pt modelId="{64AFC07D-29BD-1746-B864-5C84569FDDE4}" type="pres">
      <dgm:prSet presAssocID="{622F5764-CC3F-0948-84E1-F8CEE87251FC}" presName="descendantText" presStyleLbl="alignAccFollowNode1" presStyleIdx="0" presStyleCnt="5">
        <dgm:presLayoutVars>
          <dgm:bulletEnabled/>
        </dgm:presLayoutVars>
      </dgm:prSet>
      <dgm:spPr/>
    </dgm:pt>
    <dgm:pt modelId="{CB1F9775-09EC-F44C-9045-114522580637}" type="pres">
      <dgm:prSet presAssocID="{B9EFF8C0-2DD0-674D-AB4B-FD7121DE0EC2}" presName="sp" presStyleCnt="0"/>
      <dgm:spPr/>
    </dgm:pt>
    <dgm:pt modelId="{0FC04451-0F0C-2748-B3F5-8B2CBA7922AA}" type="pres">
      <dgm:prSet presAssocID="{8394E0C6-FFC4-6849-9D40-3E1674F1D7E7}" presName="linNode" presStyleCnt="0"/>
      <dgm:spPr/>
    </dgm:pt>
    <dgm:pt modelId="{7491C2D8-6C73-C947-B1B8-74823BDE1F1C}" type="pres">
      <dgm:prSet presAssocID="{8394E0C6-FFC4-6849-9D40-3E1674F1D7E7}" presName="parentText" presStyleLbl="alignNode1" presStyleIdx="1" presStyleCnt="5">
        <dgm:presLayoutVars>
          <dgm:chMax val="1"/>
          <dgm:bulletEnabled/>
        </dgm:presLayoutVars>
      </dgm:prSet>
      <dgm:spPr/>
    </dgm:pt>
    <dgm:pt modelId="{07722207-DAC2-3F47-B60E-0305D026AEE0}" type="pres">
      <dgm:prSet presAssocID="{8394E0C6-FFC4-6849-9D40-3E1674F1D7E7}" presName="descendantText" presStyleLbl="alignAccFollowNode1" presStyleIdx="1" presStyleCnt="5">
        <dgm:presLayoutVars>
          <dgm:bulletEnabled/>
        </dgm:presLayoutVars>
      </dgm:prSet>
      <dgm:spPr/>
    </dgm:pt>
    <dgm:pt modelId="{8B544DF1-84E7-2641-9DE7-8934F08FE4A9}" type="pres">
      <dgm:prSet presAssocID="{35FC1A31-6B2B-3945-8677-048F2126AC8D}" presName="sp" presStyleCnt="0"/>
      <dgm:spPr/>
    </dgm:pt>
    <dgm:pt modelId="{B439703E-131A-B145-8AD9-CE408CA44589}" type="pres">
      <dgm:prSet presAssocID="{A61D1734-A0F4-5742-A49F-178D1022E8EC}" presName="linNode" presStyleCnt="0"/>
      <dgm:spPr/>
    </dgm:pt>
    <dgm:pt modelId="{529F2C54-DE98-CD47-81FE-24C5E618CF58}" type="pres">
      <dgm:prSet presAssocID="{A61D1734-A0F4-5742-A49F-178D1022E8EC}" presName="parentText" presStyleLbl="alignNode1" presStyleIdx="2" presStyleCnt="5">
        <dgm:presLayoutVars>
          <dgm:chMax val="1"/>
          <dgm:bulletEnabled/>
        </dgm:presLayoutVars>
      </dgm:prSet>
      <dgm:spPr/>
    </dgm:pt>
    <dgm:pt modelId="{07B8D16D-8072-BE46-ABD7-2FA6C36A43F2}" type="pres">
      <dgm:prSet presAssocID="{A61D1734-A0F4-5742-A49F-178D1022E8EC}" presName="descendantText" presStyleLbl="alignAccFollowNode1" presStyleIdx="2" presStyleCnt="5" custScaleY="94564" custLinFactNeighborX="-2431" custLinFactNeighborY="0">
        <dgm:presLayoutVars>
          <dgm:bulletEnabled/>
        </dgm:presLayoutVars>
      </dgm:prSet>
      <dgm:spPr/>
    </dgm:pt>
    <dgm:pt modelId="{077ED0DD-BF44-F144-8ACD-956E4AFE7474}" type="pres">
      <dgm:prSet presAssocID="{90B83B89-F693-EB4B-8474-9F673C7571F8}" presName="sp" presStyleCnt="0"/>
      <dgm:spPr/>
    </dgm:pt>
    <dgm:pt modelId="{578F9E7F-9792-E44F-BA61-3FE2871AB495}" type="pres">
      <dgm:prSet presAssocID="{10ED77F6-8BCF-DD4E-B005-69751765D852}" presName="linNode" presStyleCnt="0"/>
      <dgm:spPr/>
    </dgm:pt>
    <dgm:pt modelId="{AD6DC781-B339-3B4D-8701-CBE5924D34A7}" type="pres">
      <dgm:prSet presAssocID="{10ED77F6-8BCF-DD4E-B005-69751765D852}" presName="parentText" presStyleLbl="alignNode1" presStyleIdx="3" presStyleCnt="5">
        <dgm:presLayoutVars>
          <dgm:chMax val="1"/>
          <dgm:bulletEnabled/>
        </dgm:presLayoutVars>
      </dgm:prSet>
      <dgm:spPr/>
    </dgm:pt>
    <dgm:pt modelId="{3F6A4908-85E3-C04F-9C28-2AF0513898C2}" type="pres">
      <dgm:prSet presAssocID="{10ED77F6-8BCF-DD4E-B005-69751765D852}" presName="descendantText" presStyleLbl="alignAccFollowNode1" presStyleIdx="3" presStyleCnt="5" custLinFactNeighborX="3574" custLinFactNeighborY="-2583">
        <dgm:presLayoutVars>
          <dgm:bulletEnabled/>
        </dgm:presLayoutVars>
      </dgm:prSet>
      <dgm:spPr/>
    </dgm:pt>
    <dgm:pt modelId="{7738C903-5DAD-C34B-82E6-8B6CAD33DF69}" type="pres">
      <dgm:prSet presAssocID="{3A5939BF-27C9-4845-B1F2-7090838080E0}" presName="sp" presStyleCnt="0"/>
      <dgm:spPr/>
    </dgm:pt>
    <dgm:pt modelId="{E9F26501-AD44-F142-B9FA-0ACDEB41E266}" type="pres">
      <dgm:prSet presAssocID="{9B7C5687-AC1B-9E46-9369-70B40C62F28B}" presName="linNode" presStyleCnt="0"/>
      <dgm:spPr/>
    </dgm:pt>
    <dgm:pt modelId="{63F60D32-D8CD-0A41-8BBD-A71A647A3D25}" type="pres">
      <dgm:prSet presAssocID="{9B7C5687-AC1B-9E46-9369-70B40C62F28B}" presName="parentText" presStyleLbl="alignNode1" presStyleIdx="4" presStyleCnt="5">
        <dgm:presLayoutVars>
          <dgm:chMax val="1"/>
          <dgm:bulletEnabled/>
        </dgm:presLayoutVars>
      </dgm:prSet>
      <dgm:spPr/>
    </dgm:pt>
    <dgm:pt modelId="{0972FDF3-14F9-1A42-8EE4-D6E331486ECC}" type="pres">
      <dgm:prSet presAssocID="{9B7C5687-AC1B-9E46-9369-70B40C62F28B}" presName="descendantText" presStyleLbl="alignAccFollowNode1" presStyleIdx="4" presStyleCnt="5">
        <dgm:presLayoutVars>
          <dgm:bulletEnabled/>
        </dgm:presLayoutVars>
      </dgm:prSet>
      <dgm:spPr/>
    </dgm:pt>
  </dgm:ptLst>
  <dgm:cxnLst>
    <dgm:cxn modelId="{C55A2401-200B-F640-9686-B6D8A671E22B}" type="presOf" srcId="{D703B223-62E2-1441-B000-A273136E5A34}" destId="{64AFC07D-29BD-1746-B864-5C84569FDDE4}" srcOrd="0" destOrd="0" presId="urn:microsoft.com/office/officeart/2016/7/layout/VerticalSolidActionList"/>
    <dgm:cxn modelId="{E4ECC604-77BC-5649-AD6D-6CC1BF783A86}" srcId="{622F5764-CC3F-0948-84E1-F8CEE87251FC}" destId="{D703B223-62E2-1441-B000-A273136E5A34}" srcOrd="0" destOrd="0" parTransId="{7083C8CC-079F-7E45-87AA-DF480DC91406}" sibTransId="{CDDFB2C7-33FF-5D44-8221-F9C7AAE0EC5C}"/>
    <dgm:cxn modelId="{64AFDD0A-98C1-6340-B3B9-F7B67CF8843A}" srcId="{53C73634-0C7C-4240-BBF9-31D1F8DFFA06}" destId="{10ED77F6-8BCF-DD4E-B005-69751765D852}" srcOrd="3" destOrd="0" parTransId="{EBF375BB-A6A4-E74D-90F7-0B6AB855E0D7}" sibTransId="{3A5939BF-27C9-4845-B1F2-7090838080E0}"/>
    <dgm:cxn modelId="{0723752B-EDE0-BB46-AE8D-5EE9D36E0C38}" srcId="{53C73634-0C7C-4240-BBF9-31D1F8DFFA06}" destId="{9B7C5687-AC1B-9E46-9369-70B40C62F28B}" srcOrd="4" destOrd="0" parTransId="{1373D63A-F11F-9147-A813-E527CCC41D61}" sibTransId="{382CFC1A-47EA-3041-868E-8A4B169198CB}"/>
    <dgm:cxn modelId="{4518122D-7F11-4C46-A899-AAC27C6FCA12}" srcId="{8394E0C6-FFC4-6849-9D40-3E1674F1D7E7}" destId="{B79D7EE9-AC76-0A48-BA00-EEBBC62BAE4D}" srcOrd="0" destOrd="0" parTransId="{137B27E3-ABD7-EA40-BEE6-807E94256832}" sibTransId="{19E764D8-0169-3340-8027-82A6E8A47AF2}"/>
    <dgm:cxn modelId="{5AEB732E-29CE-CA4E-9AAF-F5867E70468C}" type="presOf" srcId="{A61D1734-A0F4-5742-A49F-178D1022E8EC}" destId="{529F2C54-DE98-CD47-81FE-24C5E618CF58}" srcOrd="0" destOrd="0" presId="urn:microsoft.com/office/officeart/2016/7/layout/VerticalSolidActionList"/>
    <dgm:cxn modelId="{EA17483C-2A65-7142-8465-D34149FD7302}" srcId="{53C73634-0C7C-4240-BBF9-31D1F8DFFA06}" destId="{8394E0C6-FFC4-6849-9D40-3E1674F1D7E7}" srcOrd="1" destOrd="0" parTransId="{3460A816-F3D8-9F47-94D8-C12B12CEB173}" sibTransId="{35FC1A31-6B2B-3945-8677-048F2126AC8D}"/>
    <dgm:cxn modelId="{E6ABAC54-89E1-7646-887A-4091D1053A07}" type="presOf" srcId="{8394E0C6-FFC4-6849-9D40-3E1674F1D7E7}" destId="{7491C2D8-6C73-C947-B1B8-74823BDE1F1C}" srcOrd="0" destOrd="0" presId="urn:microsoft.com/office/officeart/2016/7/layout/VerticalSolidActionList"/>
    <dgm:cxn modelId="{5C02C056-DE58-7D4C-B73F-675EF135C229}" type="presOf" srcId="{622F5764-CC3F-0948-84E1-F8CEE87251FC}" destId="{22B5071F-4451-E344-928D-8F4FA2C5CADC}" srcOrd="0" destOrd="0" presId="urn:microsoft.com/office/officeart/2016/7/layout/VerticalSolidActionList"/>
    <dgm:cxn modelId="{AFB83F61-09DF-3840-BD6E-D1CA713BCD04}" srcId="{A61D1734-A0F4-5742-A49F-178D1022E8EC}" destId="{BB3AB460-B29A-7646-8761-AB805B262A00}" srcOrd="0" destOrd="0" parTransId="{BBC2D28E-0347-7940-A3A5-EA3C1C22B958}" sibTransId="{948B75FE-954F-2B40-A764-77F123B210A7}"/>
    <dgm:cxn modelId="{C84E0563-66CD-9A42-908B-29AC059BD311}" srcId="{9B7C5687-AC1B-9E46-9369-70B40C62F28B}" destId="{EB9AF517-F7C2-E347-B9AD-CDB9830D0914}" srcOrd="0" destOrd="0" parTransId="{74AC09E4-4A20-2649-8DFE-355F06F30349}" sibTransId="{FAC6FD21-0DD4-CE48-844E-05D0A0884037}"/>
    <dgm:cxn modelId="{C663BB66-CE4B-8840-9B06-5BAE4C01BC67}" srcId="{10ED77F6-8BCF-DD4E-B005-69751765D852}" destId="{991681CE-6483-844F-BF95-372AF8BE9EB2}" srcOrd="0" destOrd="0" parTransId="{7BD85089-DAA3-9341-BF27-C39CD0B905EC}" sibTransId="{808B762A-2868-1E4D-80D6-ACB611A08A81}"/>
    <dgm:cxn modelId="{D8B84D78-4036-E645-953A-2ED61233AC83}" srcId="{53C73634-0C7C-4240-BBF9-31D1F8DFFA06}" destId="{A61D1734-A0F4-5742-A49F-178D1022E8EC}" srcOrd="2" destOrd="0" parTransId="{F452AE7E-11E8-8242-972A-75F39FC96A77}" sibTransId="{90B83B89-F693-EB4B-8474-9F673C7571F8}"/>
    <dgm:cxn modelId="{03734D82-25FB-5F45-A236-E24056626789}" type="presOf" srcId="{53C73634-0C7C-4240-BBF9-31D1F8DFFA06}" destId="{EF7381B6-B3A7-FE44-B9D9-2F3C1F1AEB93}" srcOrd="0" destOrd="0" presId="urn:microsoft.com/office/officeart/2016/7/layout/VerticalSolidActionList"/>
    <dgm:cxn modelId="{77BED48C-10A9-3B48-848A-CD29413CA954}" type="presOf" srcId="{B79D7EE9-AC76-0A48-BA00-EEBBC62BAE4D}" destId="{07722207-DAC2-3F47-B60E-0305D026AEE0}" srcOrd="0" destOrd="0" presId="urn:microsoft.com/office/officeart/2016/7/layout/VerticalSolidActionList"/>
    <dgm:cxn modelId="{497BE894-2C45-914C-9AC0-FEC68BD23CA2}" type="presOf" srcId="{9B7C5687-AC1B-9E46-9369-70B40C62F28B}" destId="{63F60D32-D8CD-0A41-8BBD-A71A647A3D25}" srcOrd="0" destOrd="0" presId="urn:microsoft.com/office/officeart/2016/7/layout/VerticalSolidActionList"/>
    <dgm:cxn modelId="{A26DC0A0-FDAC-4540-9DB4-087B75726DE1}" srcId="{53C73634-0C7C-4240-BBF9-31D1F8DFFA06}" destId="{622F5764-CC3F-0948-84E1-F8CEE87251FC}" srcOrd="0" destOrd="0" parTransId="{DBFCFB91-5EC6-AF4E-9F80-75287404F93B}" sibTransId="{B9EFF8C0-2DD0-674D-AB4B-FD7121DE0EC2}"/>
    <dgm:cxn modelId="{32377DA9-1E3B-1544-9A59-88E0224DC8FF}" type="presOf" srcId="{991681CE-6483-844F-BF95-372AF8BE9EB2}" destId="{3F6A4908-85E3-C04F-9C28-2AF0513898C2}" srcOrd="0" destOrd="0" presId="urn:microsoft.com/office/officeart/2016/7/layout/VerticalSolidActionList"/>
    <dgm:cxn modelId="{3B2D03CF-5928-C04F-8901-D5444C9C7DAE}" type="presOf" srcId="{BB3AB460-B29A-7646-8761-AB805B262A00}" destId="{07B8D16D-8072-BE46-ABD7-2FA6C36A43F2}" srcOrd="0" destOrd="0" presId="urn:microsoft.com/office/officeart/2016/7/layout/VerticalSolidActionList"/>
    <dgm:cxn modelId="{B32728E7-1B28-AE46-AFFA-CF43883297C4}" type="presOf" srcId="{EB9AF517-F7C2-E347-B9AD-CDB9830D0914}" destId="{0972FDF3-14F9-1A42-8EE4-D6E331486ECC}" srcOrd="0" destOrd="0" presId="urn:microsoft.com/office/officeart/2016/7/layout/VerticalSolidActionList"/>
    <dgm:cxn modelId="{21B46EFC-7A62-6042-9CA2-1E81BBA35C12}" type="presOf" srcId="{10ED77F6-8BCF-DD4E-B005-69751765D852}" destId="{AD6DC781-B339-3B4D-8701-CBE5924D34A7}" srcOrd="0" destOrd="0" presId="urn:microsoft.com/office/officeart/2016/7/layout/VerticalSolidActionList"/>
    <dgm:cxn modelId="{F5A2E7E7-FAB1-AF4C-9FE3-8F6421ED46CF}" type="presParOf" srcId="{EF7381B6-B3A7-FE44-B9D9-2F3C1F1AEB93}" destId="{05F5A4B9-DCAE-484B-8DFC-BD10AB9F0079}" srcOrd="0" destOrd="0" presId="urn:microsoft.com/office/officeart/2016/7/layout/VerticalSolidActionList"/>
    <dgm:cxn modelId="{783E8632-C8B4-804D-B531-85A17D59972B}" type="presParOf" srcId="{05F5A4B9-DCAE-484B-8DFC-BD10AB9F0079}" destId="{22B5071F-4451-E344-928D-8F4FA2C5CADC}" srcOrd="0" destOrd="0" presId="urn:microsoft.com/office/officeart/2016/7/layout/VerticalSolidActionList"/>
    <dgm:cxn modelId="{57FD0B6D-449D-DE4F-9309-B252EF647306}" type="presParOf" srcId="{05F5A4B9-DCAE-484B-8DFC-BD10AB9F0079}" destId="{64AFC07D-29BD-1746-B864-5C84569FDDE4}" srcOrd="1" destOrd="0" presId="urn:microsoft.com/office/officeart/2016/7/layout/VerticalSolidActionList"/>
    <dgm:cxn modelId="{86361B06-D74E-5541-8999-CA94F03C21F1}" type="presParOf" srcId="{EF7381B6-B3A7-FE44-B9D9-2F3C1F1AEB93}" destId="{CB1F9775-09EC-F44C-9045-114522580637}" srcOrd="1" destOrd="0" presId="urn:microsoft.com/office/officeart/2016/7/layout/VerticalSolidActionList"/>
    <dgm:cxn modelId="{9D84AD58-80C3-1146-9A96-F6472057D04D}" type="presParOf" srcId="{EF7381B6-B3A7-FE44-B9D9-2F3C1F1AEB93}" destId="{0FC04451-0F0C-2748-B3F5-8B2CBA7922AA}" srcOrd="2" destOrd="0" presId="urn:microsoft.com/office/officeart/2016/7/layout/VerticalSolidActionList"/>
    <dgm:cxn modelId="{3F06D844-56B1-DB48-B3F1-A7C084E71EED}" type="presParOf" srcId="{0FC04451-0F0C-2748-B3F5-8B2CBA7922AA}" destId="{7491C2D8-6C73-C947-B1B8-74823BDE1F1C}" srcOrd="0" destOrd="0" presId="urn:microsoft.com/office/officeart/2016/7/layout/VerticalSolidActionList"/>
    <dgm:cxn modelId="{BD8B367C-5576-C349-B6EF-65911364BDC5}" type="presParOf" srcId="{0FC04451-0F0C-2748-B3F5-8B2CBA7922AA}" destId="{07722207-DAC2-3F47-B60E-0305D026AEE0}" srcOrd="1" destOrd="0" presId="urn:microsoft.com/office/officeart/2016/7/layout/VerticalSolidActionList"/>
    <dgm:cxn modelId="{A1467521-EEA5-7B48-941B-3DA617BBEDA3}" type="presParOf" srcId="{EF7381B6-B3A7-FE44-B9D9-2F3C1F1AEB93}" destId="{8B544DF1-84E7-2641-9DE7-8934F08FE4A9}" srcOrd="3" destOrd="0" presId="urn:microsoft.com/office/officeart/2016/7/layout/VerticalSolidActionList"/>
    <dgm:cxn modelId="{1FE43F15-840E-A447-92C4-737097FC3CF5}" type="presParOf" srcId="{EF7381B6-B3A7-FE44-B9D9-2F3C1F1AEB93}" destId="{B439703E-131A-B145-8AD9-CE408CA44589}" srcOrd="4" destOrd="0" presId="urn:microsoft.com/office/officeart/2016/7/layout/VerticalSolidActionList"/>
    <dgm:cxn modelId="{7D5DE6E8-799D-414A-8F61-BA9CD3C94F70}" type="presParOf" srcId="{B439703E-131A-B145-8AD9-CE408CA44589}" destId="{529F2C54-DE98-CD47-81FE-24C5E618CF58}" srcOrd="0" destOrd="0" presId="urn:microsoft.com/office/officeart/2016/7/layout/VerticalSolidActionList"/>
    <dgm:cxn modelId="{6A147309-4F66-FB48-BDAC-B92807141CBE}" type="presParOf" srcId="{B439703E-131A-B145-8AD9-CE408CA44589}" destId="{07B8D16D-8072-BE46-ABD7-2FA6C36A43F2}" srcOrd="1" destOrd="0" presId="urn:microsoft.com/office/officeart/2016/7/layout/VerticalSolidActionList"/>
    <dgm:cxn modelId="{C46AE6BC-3D91-CF4A-A44E-5BD65F25AAA7}" type="presParOf" srcId="{EF7381B6-B3A7-FE44-B9D9-2F3C1F1AEB93}" destId="{077ED0DD-BF44-F144-8ACD-956E4AFE7474}" srcOrd="5" destOrd="0" presId="urn:microsoft.com/office/officeart/2016/7/layout/VerticalSolidActionList"/>
    <dgm:cxn modelId="{DF2B2009-3FED-4548-AB11-B8FFC15721F0}" type="presParOf" srcId="{EF7381B6-B3A7-FE44-B9D9-2F3C1F1AEB93}" destId="{578F9E7F-9792-E44F-BA61-3FE2871AB495}" srcOrd="6" destOrd="0" presId="urn:microsoft.com/office/officeart/2016/7/layout/VerticalSolidActionList"/>
    <dgm:cxn modelId="{B0F7B789-0482-1242-98AE-A105EFA43208}" type="presParOf" srcId="{578F9E7F-9792-E44F-BA61-3FE2871AB495}" destId="{AD6DC781-B339-3B4D-8701-CBE5924D34A7}" srcOrd="0" destOrd="0" presId="urn:microsoft.com/office/officeart/2016/7/layout/VerticalSolidActionList"/>
    <dgm:cxn modelId="{6053E948-7B02-BB4C-A9DE-F5F57897735D}" type="presParOf" srcId="{578F9E7F-9792-E44F-BA61-3FE2871AB495}" destId="{3F6A4908-85E3-C04F-9C28-2AF0513898C2}" srcOrd="1" destOrd="0" presId="urn:microsoft.com/office/officeart/2016/7/layout/VerticalSolidActionList"/>
    <dgm:cxn modelId="{EDA97388-736A-2441-82B3-740205D6968A}" type="presParOf" srcId="{EF7381B6-B3A7-FE44-B9D9-2F3C1F1AEB93}" destId="{7738C903-5DAD-C34B-82E6-8B6CAD33DF69}" srcOrd="7" destOrd="0" presId="urn:microsoft.com/office/officeart/2016/7/layout/VerticalSolidActionList"/>
    <dgm:cxn modelId="{12B22974-BBCC-F044-B2DA-732BF78256D8}" type="presParOf" srcId="{EF7381B6-B3A7-FE44-B9D9-2F3C1F1AEB93}" destId="{E9F26501-AD44-F142-B9FA-0ACDEB41E266}" srcOrd="8" destOrd="0" presId="urn:microsoft.com/office/officeart/2016/7/layout/VerticalSolidActionList"/>
    <dgm:cxn modelId="{267449F5-0357-6E4B-A415-A1BD987505D4}" type="presParOf" srcId="{E9F26501-AD44-F142-B9FA-0ACDEB41E266}" destId="{63F60D32-D8CD-0A41-8BBD-A71A647A3D25}" srcOrd="0" destOrd="0" presId="urn:microsoft.com/office/officeart/2016/7/layout/VerticalSolidActionList"/>
    <dgm:cxn modelId="{5D97CC58-39B0-DB42-8F72-47C5CA2280E5}" type="presParOf" srcId="{E9F26501-AD44-F142-B9FA-0ACDEB41E266}" destId="{0972FDF3-14F9-1A42-8EE4-D6E331486ECC}" srcOrd="1" destOrd="0" presId="urn:microsoft.com/office/officeart/2016/7/layout/VerticalSolidAction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F3A03D6-B817-3A4B-A05E-CAB2887BDD27}" type="doc">
      <dgm:prSet loTypeId="urn:microsoft.com/office/officeart/2005/8/layout/list1" loCatId="list" qsTypeId="urn:microsoft.com/office/officeart/2005/8/quickstyle/simple1" qsCatId="simple" csTypeId="urn:microsoft.com/office/officeart/2005/8/colors/colorful2" csCatId="colorful" phldr="1"/>
      <dgm:spPr/>
      <dgm:t>
        <a:bodyPr/>
        <a:lstStyle/>
        <a:p>
          <a:endParaRPr lang="en-US"/>
        </a:p>
      </dgm:t>
    </dgm:pt>
    <dgm:pt modelId="{20E28AB0-D533-F242-890C-83E816572120}">
      <dgm:prSet phldrT="[Text]"/>
      <dgm:spPr/>
      <dgm:t>
        <a:bodyPr/>
        <a:lstStyle/>
        <a:p>
          <a:r>
            <a:rPr lang="en-US"/>
            <a:t>Big Question:</a:t>
          </a:r>
        </a:p>
      </dgm:t>
    </dgm:pt>
    <dgm:pt modelId="{FDC3D50E-8A3F-7544-97D6-ED7ACBABBEC3}" type="parTrans" cxnId="{79B5039F-4CCA-0F45-ADC7-61CC92E8ACBD}">
      <dgm:prSet/>
      <dgm:spPr/>
      <dgm:t>
        <a:bodyPr/>
        <a:lstStyle/>
        <a:p>
          <a:endParaRPr lang="en-US"/>
        </a:p>
      </dgm:t>
    </dgm:pt>
    <dgm:pt modelId="{683A2FAA-92F3-334A-9024-354F17ECDBAE}" type="sibTrans" cxnId="{79B5039F-4CCA-0F45-ADC7-61CC92E8ACBD}">
      <dgm:prSet/>
      <dgm:spPr/>
      <dgm:t>
        <a:bodyPr/>
        <a:lstStyle/>
        <a:p>
          <a:endParaRPr lang="en-US"/>
        </a:p>
      </dgm:t>
    </dgm:pt>
    <dgm:pt modelId="{75DE8B65-C871-DD4B-9E8B-56A737D98605}">
      <dgm:prSet phldrT="[Text]"/>
      <dgm:spPr/>
      <dgm:t>
        <a:bodyPr/>
        <a:lstStyle/>
        <a:p>
          <a:r>
            <a:rPr lang="en-US" i="0">
              <a:solidFill>
                <a:schemeClr val="tx1">
                  <a:lumMod val="65000"/>
                  <a:lumOff val="35000"/>
                </a:schemeClr>
              </a:solidFill>
              <a:latin typeface="Times" pitchFamily="2" charset="0"/>
            </a:rPr>
            <a:t>How do education level, gender, and race affect a person’s hourly wage?</a:t>
          </a:r>
        </a:p>
      </dgm:t>
    </dgm:pt>
    <dgm:pt modelId="{C023BA1A-EEA6-9041-B82E-A2BD754AAD0D}" type="parTrans" cxnId="{41DD7482-E830-BA43-9102-89A814091231}">
      <dgm:prSet/>
      <dgm:spPr/>
      <dgm:t>
        <a:bodyPr/>
        <a:lstStyle/>
        <a:p>
          <a:endParaRPr lang="en-US"/>
        </a:p>
      </dgm:t>
    </dgm:pt>
    <dgm:pt modelId="{01379376-74E8-4847-87EF-D1F86FC3278D}" type="sibTrans" cxnId="{41DD7482-E830-BA43-9102-89A814091231}">
      <dgm:prSet/>
      <dgm:spPr/>
      <dgm:t>
        <a:bodyPr/>
        <a:lstStyle/>
        <a:p>
          <a:endParaRPr lang="en-US"/>
        </a:p>
      </dgm:t>
    </dgm:pt>
    <dgm:pt modelId="{AA83C03E-6365-2942-9E65-A42B14D5E814}">
      <dgm:prSet phldrT="[Text]"/>
      <dgm:spPr/>
      <dgm:t>
        <a:bodyPr/>
        <a:lstStyle/>
        <a:p>
          <a:r>
            <a:rPr lang="en-US"/>
            <a:t>Analytical Questions:</a:t>
          </a:r>
        </a:p>
      </dgm:t>
    </dgm:pt>
    <dgm:pt modelId="{96274DEF-566A-6E4B-95EA-028DB315A3B5}" type="parTrans" cxnId="{F87AA343-03E4-3549-97D3-57D2FDBD261B}">
      <dgm:prSet/>
      <dgm:spPr/>
      <dgm:t>
        <a:bodyPr/>
        <a:lstStyle/>
        <a:p>
          <a:endParaRPr lang="en-US"/>
        </a:p>
      </dgm:t>
    </dgm:pt>
    <dgm:pt modelId="{9B1678F8-7B47-C646-94F1-FCEB0BA7D4C5}" type="sibTrans" cxnId="{F87AA343-03E4-3549-97D3-57D2FDBD261B}">
      <dgm:prSet/>
      <dgm:spPr/>
      <dgm:t>
        <a:bodyPr/>
        <a:lstStyle/>
        <a:p>
          <a:endParaRPr lang="en-US"/>
        </a:p>
      </dgm:t>
    </dgm:pt>
    <dgm:pt modelId="{BF3EA983-0F79-8441-834B-A3585938AD7B}">
      <dgm:prSet phldrT="[Text]"/>
      <dgm:spPr/>
      <dgm:t>
        <a:bodyPr/>
        <a:lstStyle/>
        <a:p>
          <a:pPr>
            <a:buFont typeface="Symbol" pitchFamily="2" charset="2"/>
            <a:buChar char=""/>
          </a:pPr>
          <a:r>
            <a:rPr lang="en-US">
              <a:solidFill>
                <a:schemeClr val="tx1">
                  <a:lumMod val="65000"/>
                  <a:lumOff val="35000"/>
                </a:schemeClr>
              </a:solidFill>
            </a:rPr>
            <a:t>Which factors among education level, gender, and race have the greatest impact on a person’s hourly wage?</a:t>
          </a:r>
        </a:p>
      </dgm:t>
    </dgm:pt>
    <dgm:pt modelId="{04A04247-51A0-D149-B636-0A2ABC954A72}" type="parTrans" cxnId="{40B4A463-A30C-F546-A34A-94D632E67D0D}">
      <dgm:prSet/>
      <dgm:spPr/>
      <dgm:t>
        <a:bodyPr/>
        <a:lstStyle/>
        <a:p>
          <a:endParaRPr lang="en-US"/>
        </a:p>
      </dgm:t>
    </dgm:pt>
    <dgm:pt modelId="{7210226A-D574-614A-BC16-7C67E3335379}" type="sibTrans" cxnId="{40B4A463-A30C-F546-A34A-94D632E67D0D}">
      <dgm:prSet/>
      <dgm:spPr/>
      <dgm:t>
        <a:bodyPr/>
        <a:lstStyle/>
        <a:p>
          <a:endParaRPr lang="en-US"/>
        </a:p>
      </dgm:t>
    </dgm:pt>
    <dgm:pt modelId="{EDA4CF5D-ED64-E24C-964B-92D770BEAEFF}">
      <dgm:prSet/>
      <dgm:spPr/>
      <dgm:t>
        <a:bodyPr/>
        <a:lstStyle/>
        <a:p>
          <a:pPr>
            <a:buFont typeface="Symbol" pitchFamily="2" charset="2"/>
            <a:buChar char=""/>
          </a:pPr>
          <a:r>
            <a:rPr lang="en-US">
              <a:solidFill>
                <a:schemeClr val="tx1">
                  <a:lumMod val="65000"/>
                  <a:lumOff val="35000"/>
                </a:schemeClr>
              </a:solidFill>
            </a:rPr>
            <a:t>Which factor is least impactful on a person’s hourly wage?</a:t>
          </a:r>
        </a:p>
      </dgm:t>
    </dgm:pt>
    <dgm:pt modelId="{239CD004-82D5-2D4C-8119-1002A7923025}" type="parTrans" cxnId="{8310A860-73C8-9A47-8BA8-8E0750BF9E1E}">
      <dgm:prSet/>
      <dgm:spPr/>
      <dgm:t>
        <a:bodyPr/>
        <a:lstStyle/>
        <a:p>
          <a:endParaRPr lang="en-US"/>
        </a:p>
      </dgm:t>
    </dgm:pt>
    <dgm:pt modelId="{13CC5FF8-BCF6-8745-B559-36D6FE9C9ABF}" type="sibTrans" cxnId="{8310A860-73C8-9A47-8BA8-8E0750BF9E1E}">
      <dgm:prSet/>
      <dgm:spPr/>
      <dgm:t>
        <a:bodyPr/>
        <a:lstStyle/>
        <a:p>
          <a:endParaRPr lang="en-US"/>
        </a:p>
      </dgm:t>
    </dgm:pt>
    <dgm:pt modelId="{ECD825A8-A467-0D47-9599-E03B255EE3D9}" type="pres">
      <dgm:prSet presAssocID="{AF3A03D6-B817-3A4B-A05E-CAB2887BDD27}" presName="linear" presStyleCnt="0">
        <dgm:presLayoutVars>
          <dgm:dir/>
          <dgm:animLvl val="lvl"/>
          <dgm:resizeHandles val="exact"/>
        </dgm:presLayoutVars>
      </dgm:prSet>
      <dgm:spPr/>
    </dgm:pt>
    <dgm:pt modelId="{4F3539F6-CB60-DC41-BCB8-07B447D62604}" type="pres">
      <dgm:prSet presAssocID="{20E28AB0-D533-F242-890C-83E816572120}" presName="parentLin" presStyleCnt="0"/>
      <dgm:spPr/>
    </dgm:pt>
    <dgm:pt modelId="{FCC2927E-029B-A54E-BBF6-B15FAB339148}" type="pres">
      <dgm:prSet presAssocID="{20E28AB0-D533-F242-890C-83E816572120}" presName="parentLeftMargin" presStyleLbl="node1" presStyleIdx="0" presStyleCnt="2"/>
      <dgm:spPr/>
    </dgm:pt>
    <dgm:pt modelId="{A1D9930D-66D8-474A-B91B-E44559053066}" type="pres">
      <dgm:prSet presAssocID="{20E28AB0-D533-F242-890C-83E816572120}" presName="parentText" presStyleLbl="node1" presStyleIdx="0" presStyleCnt="2">
        <dgm:presLayoutVars>
          <dgm:chMax val="0"/>
          <dgm:bulletEnabled val="1"/>
        </dgm:presLayoutVars>
      </dgm:prSet>
      <dgm:spPr/>
    </dgm:pt>
    <dgm:pt modelId="{79E30C6E-2AAB-8F48-83AE-2D67E5D13954}" type="pres">
      <dgm:prSet presAssocID="{20E28AB0-D533-F242-890C-83E816572120}" presName="negativeSpace" presStyleCnt="0"/>
      <dgm:spPr/>
    </dgm:pt>
    <dgm:pt modelId="{D34B4B8B-689F-7B4B-AC72-43E4AFF4791F}" type="pres">
      <dgm:prSet presAssocID="{20E28AB0-D533-F242-890C-83E816572120}" presName="childText" presStyleLbl="conFgAcc1" presStyleIdx="0" presStyleCnt="2">
        <dgm:presLayoutVars>
          <dgm:bulletEnabled val="1"/>
        </dgm:presLayoutVars>
      </dgm:prSet>
      <dgm:spPr/>
    </dgm:pt>
    <dgm:pt modelId="{E4E84161-0BE9-2E4C-9BD7-B57F379440AB}" type="pres">
      <dgm:prSet presAssocID="{683A2FAA-92F3-334A-9024-354F17ECDBAE}" presName="spaceBetweenRectangles" presStyleCnt="0"/>
      <dgm:spPr/>
    </dgm:pt>
    <dgm:pt modelId="{C17B23D8-C002-4C4B-BD2B-795F5E48FEC9}" type="pres">
      <dgm:prSet presAssocID="{AA83C03E-6365-2942-9E65-A42B14D5E814}" presName="parentLin" presStyleCnt="0"/>
      <dgm:spPr/>
    </dgm:pt>
    <dgm:pt modelId="{64912ED7-F8F2-BA4E-978B-B2A42D720E9C}" type="pres">
      <dgm:prSet presAssocID="{AA83C03E-6365-2942-9E65-A42B14D5E814}" presName="parentLeftMargin" presStyleLbl="node1" presStyleIdx="0" presStyleCnt="2"/>
      <dgm:spPr/>
    </dgm:pt>
    <dgm:pt modelId="{EF001FBF-C2FF-CB48-8EDF-D32694C15A7F}" type="pres">
      <dgm:prSet presAssocID="{AA83C03E-6365-2942-9E65-A42B14D5E814}" presName="parentText" presStyleLbl="node1" presStyleIdx="1" presStyleCnt="2">
        <dgm:presLayoutVars>
          <dgm:chMax val="0"/>
          <dgm:bulletEnabled val="1"/>
        </dgm:presLayoutVars>
      </dgm:prSet>
      <dgm:spPr/>
    </dgm:pt>
    <dgm:pt modelId="{5A41CA8C-3AF7-D345-951C-4EA2DC5D18F3}" type="pres">
      <dgm:prSet presAssocID="{AA83C03E-6365-2942-9E65-A42B14D5E814}" presName="negativeSpace" presStyleCnt="0"/>
      <dgm:spPr/>
    </dgm:pt>
    <dgm:pt modelId="{25C41950-C181-4F45-BECB-857C0EEA194E}" type="pres">
      <dgm:prSet presAssocID="{AA83C03E-6365-2942-9E65-A42B14D5E814}" presName="childText" presStyleLbl="conFgAcc1" presStyleIdx="1" presStyleCnt="2">
        <dgm:presLayoutVars>
          <dgm:bulletEnabled val="1"/>
        </dgm:presLayoutVars>
      </dgm:prSet>
      <dgm:spPr/>
    </dgm:pt>
  </dgm:ptLst>
  <dgm:cxnLst>
    <dgm:cxn modelId="{9002BE14-552E-7E4C-A6CE-B8566566DBFD}" type="presOf" srcId="{20E28AB0-D533-F242-890C-83E816572120}" destId="{A1D9930D-66D8-474A-B91B-E44559053066}" srcOrd="1" destOrd="0" presId="urn:microsoft.com/office/officeart/2005/8/layout/list1"/>
    <dgm:cxn modelId="{714C9829-AD24-0D4C-88F8-BE0631878248}" type="presOf" srcId="{EDA4CF5D-ED64-E24C-964B-92D770BEAEFF}" destId="{25C41950-C181-4F45-BECB-857C0EEA194E}" srcOrd="0" destOrd="1" presId="urn:microsoft.com/office/officeart/2005/8/layout/list1"/>
    <dgm:cxn modelId="{F87AA343-03E4-3549-97D3-57D2FDBD261B}" srcId="{AF3A03D6-B817-3A4B-A05E-CAB2887BDD27}" destId="{AA83C03E-6365-2942-9E65-A42B14D5E814}" srcOrd="1" destOrd="0" parTransId="{96274DEF-566A-6E4B-95EA-028DB315A3B5}" sibTransId="{9B1678F8-7B47-C646-94F1-FCEB0BA7D4C5}"/>
    <dgm:cxn modelId="{D5162958-4704-A84A-8FAA-E7A48F842596}" type="presOf" srcId="{20E28AB0-D533-F242-890C-83E816572120}" destId="{FCC2927E-029B-A54E-BBF6-B15FAB339148}" srcOrd="0" destOrd="0" presId="urn:microsoft.com/office/officeart/2005/8/layout/list1"/>
    <dgm:cxn modelId="{8310A860-73C8-9A47-8BA8-8E0750BF9E1E}" srcId="{AA83C03E-6365-2942-9E65-A42B14D5E814}" destId="{EDA4CF5D-ED64-E24C-964B-92D770BEAEFF}" srcOrd="1" destOrd="0" parTransId="{239CD004-82D5-2D4C-8119-1002A7923025}" sibTransId="{13CC5FF8-BCF6-8745-B559-36D6FE9C9ABF}"/>
    <dgm:cxn modelId="{40B4A463-A30C-F546-A34A-94D632E67D0D}" srcId="{AA83C03E-6365-2942-9E65-A42B14D5E814}" destId="{BF3EA983-0F79-8441-834B-A3585938AD7B}" srcOrd="0" destOrd="0" parTransId="{04A04247-51A0-D149-B636-0A2ABC954A72}" sibTransId="{7210226A-D574-614A-BC16-7C67E3335379}"/>
    <dgm:cxn modelId="{2418F076-C99D-7F4D-8889-AB1946332D7C}" type="presOf" srcId="{AA83C03E-6365-2942-9E65-A42B14D5E814}" destId="{EF001FBF-C2FF-CB48-8EDF-D32694C15A7F}" srcOrd="1" destOrd="0" presId="urn:microsoft.com/office/officeart/2005/8/layout/list1"/>
    <dgm:cxn modelId="{482F5C7C-3CC5-BC4B-9856-9C400EF0EF15}" type="presOf" srcId="{AA83C03E-6365-2942-9E65-A42B14D5E814}" destId="{64912ED7-F8F2-BA4E-978B-B2A42D720E9C}" srcOrd="0" destOrd="0" presId="urn:microsoft.com/office/officeart/2005/8/layout/list1"/>
    <dgm:cxn modelId="{41DD7482-E830-BA43-9102-89A814091231}" srcId="{20E28AB0-D533-F242-890C-83E816572120}" destId="{75DE8B65-C871-DD4B-9E8B-56A737D98605}" srcOrd="0" destOrd="0" parTransId="{C023BA1A-EEA6-9041-B82E-A2BD754AAD0D}" sibTransId="{01379376-74E8-4847-87EF-D1F86FC3278D}"/>
    <dgm:cxn modelId="{79B5039F-4CCA-0F45-ADC7-61CC92E8ACBD}" srcId="{AF3A03D6-B817-3A4B-A05E-CAB2887BDD27}" destId="{20E28AB0-D533-F242-890C-83E816572120}" srcOrd="0" destOrd="0" parTransId="{FDC3D50E-8A3F-7544-97D6-ED7ACBABBEC3}" sibTransId="{683A2FAA-92F3-334A-9024-354F17ECDBAE}"/>
    <dgm:cxn modelId="{84FCC2A2-ED81-9C40-B2CA-E58203314A86}" type="presOf" srcId="{75DE8B65-C871-DD4B-9E8B-56A737D98605}" destId="{D34B4B8B-689F-7B4B-AC72-43E4AFF4791F}" srcOrd="0" destOrd="0" presId="urn:microsoft.com/office/officeart/2005/8/layout/list1"/>
    <dgm:cxn modelId="{5A159BBD-7CC4-AC43-9765-133C74448898}" type="presOf" srcId="{AF3A03D6-B817-3A4B-A05E-CAB2887BDD27}" destId="{ECD825A8-A467-0D47-9599-E03B255EE3D9}" srcOrd="0" destOrd="0" presId="urn:microsoft.com/office/officeart/2005/8/layout/list1"/>
    <dgm:cxn modelId="{E271DADA-CA5F-534C-A535-65B57FE3D094}" type="presOf" srcId="{BF3EA983-0F79-8441-834B-A3585938AD7B}" destId="{25C41950-C181-4F45-BECB-857C0EEA194E}" srcOrd="0" destOrd="0" presId="urn:microsoft.com/office/officeart/2005/8/layout/list1"/>
    <dgm:cxn modelId="{CB452B15-A1E6-6440-A462-5C82E834D82F}" type="presParOf" srcId="{ECD825A8-A467-0D47-9599-E03B255EE3D9}" destId="{4F3539F6-CB60-DC41-BCB8-07B447D62604}" srcOrd="0" destOrd="0" presId="urn:microsoft.com/office/officeart/2005/8/layout/list1"/>
    <dgm:cxn modelId="{914E721D-7F4A-914C-9EE4-A36A73B37640}" type="presParOf" srcId="{4F3539F6-CB60-DC41-BCB8-07B447D62604}" destId="{FCC2927E-029B-A54E-BBF6-B15FAB339148}" srcOrd="0" destOrd="0" presId="urn:microsoft.com/office/officeart/2005/8/layout/list1"/>
    <dgm:cxn modelId="{C514E4DC-5921-734D-B842-530461A38960}" type="presParOf" srcId="{4F3539F6-CB60-DC41-BCB8-07B447D62604}" destId="{A1D9930D-66D8-474A-B91B-E44559053066}" srcOrd="1" destOrd="0" presId="urn:microsoft.com/office/officeart/2005/8/layout/list1"/>
    <dgm:cxn modelId="{2DC0C2CA-6049-4341-B851-1DDCB3502889}" type="presParOf" srcId="{ECD825A8-A467-0D47-9599-E03B255EE3D9}" destId="{79E30C6E-2AAB-8F48-83AE-2D67E5D13954}" srcOrd="1" destOrd="0" presId="urn:microsoft.com/office/officeart/2005/8/layout/list1"/>
    <dgm:cxn modelId="{002C96E2-5018-1444-8890-22DD0059B0A9}" type="presParOf" srcId="{ECD825A8-A467-0D47-9599-E03B255EE3D9}" destId="{D34B4B8B-689F-7B4B-AC72-43E4AFF4791F}" srcOrd="2" destOrd="0" presId="urn:microsoft.com/office/officeart/2005/8/layout/list1"/>
    <dgm:cxn modelId="{DB83A257-C8FE-D94E-B380-D800D9B9BCB2}" type="presParOf" srcId="{ECD825A8-A467-0D47-9599-E03B255EE3D9}" destId="{E4E84161-0BE9-2E4C-9BD7-B57F379440AB}" srcOrd="3" destOrd="0" presId="urn:microsoft.com/office/officeart/2005/8/layout/list1"/>
    <dgm:cxn modelId="{987A32BD-ED93-004C-B8A1-87A4B9C57071}" type="presParOf" srcId="{ECD825A8-A467-0D47-9599-E03B255EE3D9}" destId="{C17B23D8-C002-4C4B-BD2B-795F5E48FEC9}" srcOrd="4" destOrd="0" presId="urn:microsoft.com/office/officeart/2005/8/layout/list1"/>
    <dgm:cxn modelId="{DFB9F223-4A1D-4E4B-BCF6-63C168E0A31C}" type="presParOf" srcId="{C17B23D8-C002-4C4B-BD2B-795F5E48FEC9}" destId="{64912ED7-F8F2-BA4E-978B-B2A42D720E9C}" srcOrd="0" destOrd="0" presId="urn:microsoft.com/office/officeart/2005/8/layout/list1"/>
    <dgm:cxn modelId="{031C65CC-6D94-274B-9E98-071CA0241A38}" type="presParOf" srcId="{C17B23D8-C002-4C4B-BD2B-795F5E48FEC9}" destId="{EF001FBF-C2FF-CB48-8EDF-D32694C15A7F}" srcOrd="1" destOrd="0" presId="urn:microsoft.com/office/officeart/2005/8/layout/list1"/>
    <dgm:cxn modelId="{8FFD2598-3CB1-834F-BDFF-BD621C615987}" type="presParOf" srcId="{ECD825A8-A467-0D47-9599-E03B255EE3D9}" destId="{5A41CA8C-3AF7-D345-951C-4EA2DC5D18F3}" srcOrd="5" destOrd="0" presId="urn:microsoft.com/office/officeart/2005/8/layout/list1"/>
    <dgm:cxn modelId="{291C9016-FB7F-E14D-88B3-82EFB37E95AC}" type="presParOf" srcId="{ECD825A8-A467-0D47-9599-E03B255EE3D9}" destId="{25C41950-C181-4F45-BECB-857C0EEA194E}" srcOrd="6"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F7775E5-3471-4758-ABA0-6701BC21AA76}" type="doc">
      <dgm:prSet loTypeId="urn:microsoft.com/office/officeart/2005/8/layout/hList6" loCatId="list" qsTypeId="urn:microsoft.com/office/officeart/2005/8/quickstyle/simple1" qsCatId="simple" csTypeId="urn:microsoft.com/office/officeart/2005/8/colors/colorful1" csCatId="colorful" phldr="1"/>
      <dgm:spPr/>
      <dgm:t>
        <a:bodyPr/>
        <a:lstStyle/>
        <a:p>
          <a:endParaRPr lang="en-US"/>
        </a:p>
      </dgm:t>
    </dgm:pt>
    <dgm:pt modelId="{196D23DB-372C-4E82-A7A7-1A69A18CCAB5}">
      <dgm:prSet phldrT="[Text]" phldr="0"/>
      <dgm:spPr/>
      <dgm:t>
        <a:bodyPr/>
        <a:lstStyle/>
        <a:p>
          <a:pPr rtl="0"/>
          <a:r>
            <a:rPr lang="en-US">
              <a:latin typeface="Corbel" panose="020B0503020204020204"/>
            </a:rPr>
            <a:t>Independent Variable:</a:t>
          </a:r>
          <a:endParaRPr lang="en-US"/>
        </a:p>
      </dgm:t>
    </dgm:pt>
    <dgm:pt modelId="{3F7CF692-813D-41AC-9E79-7629FC96B45D}" type="parTrans" cxnId="{0036B968-CD76-477C-B822-F6B5BA2F2173}">
      <dgm:prSet/>
      <dgm:spPr/>
      <dgm:t>
        <a:bodyPr/>
        <a:lstStyle/>
        <a:p>
          <a:endParaRPr lang="en-US"/>
        </a:p>
      </dgm:t>
    </dgm:pt>
    <dgm:pt modelId="{71732DD6-CA06-4694-A35F-B92099399AAD}" type="sibTrans" cxnId="{0036B968-CD76-477C-B822-F6B5BA2F2173}">
      <dgm:prSet/>
      <dgm:spPr/>
      <dgm:t>
        <a:bodyPr/>
        <a:lstStyle/>
        <a:p>
          <a:endParaRPr lang="en-US"/>
        </a:p>
      </dgm:t>
    </dgm:pt>
    <dgm:pt modelId="{6A5E779C-38A3-408C-BE39-36B967781383}">
      <dgm:prSet phldrT="[Text]" phldr="0"/>
      <dgm:spPr/>
      <dgm:t>
        <a:bodyPr/>
        <a:lstStyle/>
        <a:p>
          <a:pPr rtl="0"/>
          <a:r>
            <a:rPr lang="en-US">
              <a:latin typeface="Corbel" panose="020B0503020204020204"/>
            </a:rPr>
            <a:t>Dependent Variables :</a:t>
          </a:r>
          <a:endParaRPr lang="en-US"/>
        </a:p>
      </dgm:t>
    </dgm:pt>
    <dgm:pt modelId="{F012F500-45A8-4023-AB16-53B76801766F}" type="parTrans" cxnId="{EBC3DCCF-7FDE-4A98-9168-EF3A05315AD2}">
      <dgm:prSet/>
      <dgm:spPr/>
      <dgm:t>
        <a:bodyPr/>
        <a:lstStyle/>
        <a:p>
          <a:endParaRPr lang="en-US"/>
        </a:p>
      </dgm:t>
    </dgm:pt>
    <dgm:pt modelId="{842DF6DA-902F-4962-B5A4-C160DDC75ED1}" type="sibTrans" cxnId="{EBC3DCCF-7FDE-4A98-9168-EF3A05315AD2}">
      <dgm:prSet/>
      <dgm:spPr/>
      <dgm:t>
        <a:bodyPr/>
        <a:lstStyle/>
        <a:p>
          <a:endParaRPr lang="en-US"/>
        </a:p>
      </dgm:t>
    </dgm:pt>
    <dgm:pt modelId="{0EB25F36-319D-4481-B7BF-2F47EB109815}">
      <dgm:prSet phldrT="[Text]"/>
      <dgm:spPr/>
      <dgm:t>
        <a:bodyPr/>
        <a:lstStyle/>
        <a:p>
          <a:r>
            <a:rPr lang="en-US"/>
            <a:t>Education level</a:t>
          </a:r>
        </a:p>
      </dgm:t>
    </dgm:pt>
    <dgm:pt modelId="{738AEF4C-0EE2-46DF-BC26-76E39381AAB4}" type="parTrans" cxnId="{9CAE528A-9DD8-4DE2-98D2-24520414ECFF}">
      <dgm:prSet/>
      <dgm:spPr/>
      <dgm:t>
        <a:bodyPr/>
        <a:lstStyle/>
        <a:p>
          <a:endParaRPr lang="en-US"/>
        </a:p>
      </dgm:t>
    </dgm:pt>
    <dgm:pt modelId="{ABF874D8-B9B7-4BA2-919A-D4DDE786C83E}" type="sibTrans" cxnId="{9CAE528A-9DD8-4DE2-98D2-24520414ECFF}">
      <dgm:prSet/>
      <dgm:spPr/>
      <dgm:t>
        <a:bodyPr/>
        <a:lstStyle/>
        <a:p>
          <a:endParaRPr lang="en-US"/>
        </a:p>
      </dgm:t>
    </dgm:pt>
    <dgm:pt modelId="{F2C83FCC-D1E1-4BD2-B430-311F2504CB63}">
      <dgm:prSet phldrT="[Text]"/>
      <dgm:spPr/>
      <dgm:t>
        <a:bodyPr/>
        <a:lstStyle/>
        <a:p>
          <a:r>
            <a:rPr lang="en-US"/>
            <a:t>Race</a:t>
          </a:r>
        </a:p>
      </dgm:t>
    </dgm:pt>
    <dgm:pt modelId="{8520A7BE-BFCA-44A6-BE1F-6D772D6B4BD5}" type="parTrans" cxnId="{1CF338D5-01F7-42BA-8801-275FF627FB49}">
      <dgm:prSet/>
      <dgm:spPr/>
      <dgm:t>
        <a:bodyPr/>
        <a:lstStyle/>
        <a:p>
          <a:endParaRPr lang="en-US"/>
        </a:p>
      </dgm:t>
    </dgm:pt>
    <dgm:pt modelId="{6567E3F2-226F-4ADE-B284-C47DEE9F0FD2}" type="sibTrans" cxnId="{1CF338D5-01F7-42BA-8801-275FF627FB49}">
      <dgm:prSet/>
      <dgm:spPr/>
      <dgm:t>
        <a:bodyPr/>
        <a:lstStyle/>
        <a:p>
          <a:endParaRPr lang="en-US"/>
        </a:p>
      </dgm:t>
    </dgm:pt>
    <dgm:pt modelId="{694617DA-2462-4261-BCD0-A14C484DEB4F}">
      <dgm:prSet phldrT="[Text]" phldr="0"/>
      <dgm:spPr/>
      <dgm:t>
        <a:bodyPr/>
        <a:lstStyle/>
        <a:p>
          <a:r>
            <a:rPr lang="en-US">
              <a:latin typeface="Corbel" panose="020B0503020204020204"/>
            </a:rPr>
            <a:t>Strategy:</a:t>
          </a:r>
          <a:endParaRPr lang="en-US"/>
        </a:p>
      </dgm:t>
    </dgm:pt>
    <dgm:pt modelId="{EB48833C-0FE7-46AC-8948-20C039746D41}" type="parTrans" cxnId="{B4DD8038-F57B-470C-9033-E386B0872A3E}">
      <dgm:prSet/>
      <dgm:spPr/>
      <dgm:t>
        <a:bodyPr/>
        <a:lstStyle/>
        <a:p>
          <a:endParaRPr lang="en-US"/>
        </a:p>
      </dgm:t>
    </dgm:pt>
    <dgm:pt modelId="{FD55AEF9-BA19-4E13-A3BA-4EC8B17AA673}" type="sibTrans" cxnId="{B4DD8038-F57B-470C-9033-E386B0872A3E}">
      <dgm:prSet/>
      <dgm:spPr/>
      <dgm:t>
        <a:bodyPr/>
        <a:lstStyle/>
        <a:p>
          <a:endParaRPr lang="en-US"/>
        </a:p>
      </dgm:t>
    </dgm:pt>
    <dgm:pt modelId="{B409FD76-185A-4E3F-BD26-28BBD0CBB1FD}">
      <dgm:prSet phldrT="[Text]"/>
      <dgm:spPr/>
      <dgm:t>
        <a:bodyPr/>
        <a:lstStyle/>
        <a:p>
          <a:r>
            <a:rPr lang="en-US"/>
            <a:t>Develop a multi-variable regression model with each dependent variable to determine how each factor impacts hourly wage. </a:t>
          </a:r>
        </a:p>
      </dgm:t>
    </dgm:pt>
    <dgm:pt modelId="{DEBD6890-6B1A-44A9-A806-8BB2104E22EF}" type="parTrans" cxnId="{AAAF8A63-9C63-4466-84F3-C980B5F80A52}">
      <dgm:prSet/>
      <dgm:spPr/>
      <dgm:t>
        <a:bodyPr/>
        <a:lstStyle/>
        <a:p>
          <a:endParaRPr lang="en-US"/>
        </a:p>
      </dgm:t>
    </dgm:pt>
    <dgm:pt modelId="{D9A7B971-01CB-4B1F-9AD6-E82CB6EB159F}" type="sibTrans" cxnId="{AAAF8A63-9C63-4466-84F3-C980B5F80A52}">
      <dgm:prSet/>
      <dgm:spPr/>
      <dgm:t>
        <a:bodyPr/>
        <a:lstStyle/>
        <a:p>
          <a:endParaRPr lang="en-US"/>
        </a:p>
      </dgm:t>
    </dgm:pt>
    <dgm:pt modelId="{BBA97F63-CA52-44FD-90EB-08130AB46E6C}">
      <dgm:prSet phldrT="[Text]"/>
      <dgm:spPr/>
      <dgm:t>
        <a:bodyPr/>
        <a:lstStyle/>
        <a:p>
          <a:r>
            <a:rPr lang="en-US"/>
            <a:t>Hourly Wages</a:t>
          </a:r>
        </a:p>
      </dgm:t>
    </dgm:pt>
    <dgm:pt modelId="{ECC05E0A-8E56-4802-A1BC-FF0295807B1E}" type="sibTrans" cxnId="{5582CBDA-30DF-42E2-93D9-AD87D14034DF}">
      <dgm:prSet/>
      <dgm:spPr/>
      <dgm:t>
        <a:bodyPr/>
        <a:lstStyle/>
        <a:p>
          <a:endParaRPr lang="en-US"/>
        </a:p>
      </dgm:t>
    </dgm:pt>
    <dgm:pt modelId="{B4B27275-2441-41D5-8405-D4BCBA64F882}" type="parTrans" cxnId="{5582CBDA-30DF-42E2-93D9-AD87D14034DF}">
      <dgm:prSet/>
      <dgm:spPr/>
      <dgm:t>
        <a:bodyPr/>
        <a:lstStyle/>
        <a:p>
          <a:endParaRPr lang="en-US"/>
        </a:p>
      </dgm:t>
    </dgm:pt>
    <dgm:pt modelId="{6C6BC4B9-66F2-D641-BA71-A2CCB8D38016}">
      <dgm:prSet phldrT="[Text]"/>
      <dgm:spPr/>
      <dgm:t>
        <a:bodyPr/>
        <a:lstStyle/>
        <a:p>
          <a:r>
            <a:rPr lang="en-US"/>
            <a:t>Gender</a:t>
          </a:r>
        </a:p>
      </dgm:t>
    </dgm:pt>
    <dgm:pt modelId="{9359F144-07C1-274E-AEA4-FB2AD5214BA9}" type="parTrans" cxnId="{C2E287C3-EF2F-F04E-A02F-B06238F7442D}">
      <dgm:prSet/>
      <dgm:spPr/>
      <dgm:t>
        <a:bodyPr/>
        <a:lstStyle/>
        <a:p>
          <a:endParaRPr lang="en-US"/>
        </a:p>
      </dgm:t>
    </dgm:pt>
    <dgm:pt modelId="{D1C61DDE-457E-0440-8C5F-BDDC48A2431F}" type="sibTrans" cxnId="{C2E287C3-EF2F-F04E-A02F-B06238F7442D}">
      <dgm:prSet/>
      <dgm:spPr/>
      <dgm:t>
        <a:bodyPr/>
        <a:lstStyle/>
        <a:p>
          <a:endParaRPr lang="en-US"/>
        </a:p>
      </dgm:t>
    </dgm:pt>
    <dgm:pt modelId="{DAF39EEC-443C-8543-BFBF-0922F0BA0C4E}" type="pres">
      <dgm:prSet presAssocID="{BF7775E5-3471-4758-ABA0-6701BC21AA76}" presName="Name0" presStyleCnt="0">
        <dgm:presLayoutVars>
          <dgm:dir/>
          <dgm:resizeHandles val="exact"/>
        </dgm:presLayoutVars>
      </dgm:prSet>
      <dgm:spPr/>
    </dgm:pt>
    <dgm:pt modelId="{CC86D04F-6387-504A-898F-439E8197D0DC}" type="pres">
      <dgm:prSet presAssocID="{196D23DB-372C-4E82-A7A7-1A69A18CCAB5}" presName="node" presStyleLbl="node1" presStyleIdx="0" presStyleCnt="3">
        <dgm:presLayoutVars>
          <dgm:bulletEnabled val="1"/>
        </dgm:presLayoutVars>
      </dgm:prSet>
      <dgm:spPr/>
    </dgm:pt>
    <dgm:pt modelId="{02A07331-0506-4048-9647-17640449651E}" type="pres">
      <dgm:prSet presAssocID="{71732DD6-CA06-4694-A35F-B92099399AAD}" presName="sibTrans" presStyleCnt="0"/>
      <dgm:spPr/>
    </dgm:pt>
    <dgm:pt modelId="{F3FD6DA6-6414-B741-A8B8-8274949FDEBC}" type="pres">
      <dgm:prSet presAssocID="{6A5E779C-38A3-408C-BE39-36B967781383}" presName="node" presStyleLbl="node1" presStyleIdx="1" presStyleCnt="3">
        <dgm:presLayoutVars>
          <dgm:bulletEnabled val="1"/>
        </dgm:presLayoutVars>
      </dgm:prSet>
      <dgm:spPr/>
    </dgm:pt>
    <dgm:pt modelId="{2EE552ED-580D-BD47-949B-512337864EB8}" type="pres">
      <dgm:prSet presAssocID="{842DF6DA-902F-4962-B5A4-C160DDC75ED1}" presName="sibTrans" presStyleCnt="0"/>
      <dgm:spPr/>
    </dgm:pt>
    <dgm:pt modelId="{2F5BBA49-29BA-694B-8545-1A6AF8CBFBDD}" type="pres">
      <dgm:prSet presAssocID="{694617DA-2462-4261-BCD0-A14C484DEB4F}" presName="node" presStyleLbl="node1" presStyleIdx="2" presStyleCnt="3">
        <dgm:presLayoutVars>
          <dgm:bulletEnabled val="1"/>
        </dgm:presLayoutVars>
      </dgm:prSet>
      <dgm:spPr/>
    </dgm:pt>
  </dgm:ptLst>
  <dgm:cxnLst>
    <dgm:cxn modelId="{5F50B30E-EF1C-AE46-A01F-E5479D82BFDF}" type="presOf" srcId="{F2C83FCC-D1E1-4BD2-B430-311F2504CB63}" destId="{F3FD6DA6-6414-B741-A8B8-8274949FDEBC}" srcOrd="0" destOrd="3" presId="urn:microsoft.com/office/officeart/2005/8/layout/hList6"/>
    <dgm:cxn modelId="{7AEC4211-E43C-E84C-9C6D-D012E6372CC5}" type="presOf" srcId="{0EB25F36-319D-4481-B7BF-2F47EB109815}" destId="{F3FD6DA6-6414-B741-A8B8-8274949FDEBC}" srcOrd="0" destOrd="1" presId="urn:microsoft.com/office/officeart/2005/8/layout/hList6"/>
    <dgm:cxn modelId="{49145F1B-F374-8A41-9755-A9B8366005A8}" type="presOf" srcId="{BF7775E5-3471-4758-ABA0-6701BC21AA76}" destId="{DAF39EEC-443C-8543-BFBF-0922F0BA0C4E}" srcOrd="0" destOrd="0" presId="urn:microsoft.com/office/officeart/2005/8/layout/hList6"/>
    <dgm:cxn modelId="{B4DD8038-F57B-470C-9033-E386B0872A3E}" srcId="{BF7775E5-3471-4758-ABA0-6701BC21AA76}" destId="{694617DA-2462-4261-BCD0-A14C484DEB4F}" srcOrd="2" destOrd="0" parTransId="{EB48833C-0FE7-46AC-8948-20C039746D41}" sibTransId="{FD55AEF9-BA19-4E13-A3BA-4EC8B17AA673}"/>
    <dgm:cxn modelId="{5D8D124B-CD27-CA43-8CB6-ED4C1F364557}" type="presOf" srcId="{196D23DB-372C-4E82-A7A7-1A69A18CCAB5}" destId="{CC86D04F-6387-504A-898F-439E8197D0DC}" srcOrd="0" destOrd="0" presId="urn:microsoft.com/office/officeart/2005/8/layout/hList6"/>
    <dgm:cxn modelId="{AAAF8A63-9C63-4466-84F3-C980B5F80A52}" srcId="{694617DA-2462-4261-BCD0-A14C484DEB4F}" destId="{B409FD76-185A-4E3F-BD26-28BBD0CBB1FD}" srcOrd="0" destOrd="0" parTransId="{DEBD6890-6B1A-44A9-A806-8BB2104E22EF}" sibTransId="{D9A7B971-01CB-4B1F-9AD6-E82CB6EB159F}"/>
    <dgm:cxn modelId="{0036B968-CD76-477C-B822-F6B5BA2F2173}" srcId="{BF7775E5-3471-4758-ABA0-6701BC21AA76}" destId="{196D23DB-372C-4E82-A7A7-1A69A18CCAB5}" srcOrd="0" destOrd="0" parTransId="{3F7CF692-813D-41AC-9E79-7629FC96B45D}" sibTransId="{71732DD6-CA06-4694-A35F-B92099399AAD}"/>
    <dgm:cxn modelId="{5822866F-CE7D-5C4B-A339-476B5049A7B9}" type="presOf" srcId="{6C6BC4B9-66F2-D641-BA71-A2CCB8D38016}" destId="{F3FD6DA6-6414-B741-A8B8-8274949FDEBC}" srcOrd="0" destOrd="2" presId="urn:microsoft.com/office/officeart/2005/8/layout/hList6"/>
    <dgm:cxn modelId="{45B32E82-6360-D145-BC5A-46FCB6CF2D01}" type="presOf" srcId="{B409FD76-185A-4E3F-BD26-28BBD0CBB1FD}" destId="{2F5BBA49-29BA-694B-8545-1A6AF8CBFBDD}" srcOrd="0" destOrd="1" presId="urn:microsoft.com/office/officeart/2005/8/layout/hList6"/>
    <dgm:cxn modelId="{9CAE528A-9DD8-4DE2-98D2-24520414ECFF}" srcId="{6A5E779C-38A3-408C-BE39-36B967781383}" destId="{0EB25F36-319D-4481-B7BF-2F47EB109815}" srcOrd="0" destOrd="0" parTransId="{738AEF4C-0EE2-46DF-BC26-76E39381AAB4}" sibTransId="{ABF874D8-B9B7-4BA2-919A-D4DDE786C83E}"/>
    <dgm:cxn modelId="{7ED59EA8-975D-BA4E-A60E-9478403ECD7E}" type="presOf" srcId="{6A5E779C-38A3-408C-BE39-36B967781383}" destId="{F3FD6DA6-6414-B741-A8B8-8274949FDEBC}" srcOrd="0" destOrd="0" presId="urn:microsoft.com/office/officeart/2005/8/layout/hList6"/>
    <dgm:cxn modelId="{C2E287C3-EF2F-F04E-A02F-B06238F7442D}" srcId="{6A5E779C-38A3-408C-BE39-36B967781383}" destId="{6C6BC4B9-66F2-D641-BA71-A2CCB8D38016}" srcOrd="1" destOrd="0" parTransId="{9359F144-07C1-274E-AEA4-FB2AD5214BA9}" sibTransId="{D1C61DDE-457E-0440-8C5F-BDDC48A2431F}"/>
    <dgm:cxn modelId="{EBC3DCCF-7FDE-4A98-9168-EF3A05315AD2}" srcId="{BF7775E5-3471-4758-ABA0-6701BC21AA76}" destId="{6A5E779C-38A3-408C-BE39-36B967781383}" srcOrd="1" destOrd="0" parTransId="{F012F500-45A8-4023-AB16-53B76801766F}" sibTransId="{842DF6DA-902F-4962-B5A4-C160DDC75ED1}"/>
    <dgm:cxn modelId="{C4ACCCD2-9CD9-E341-A0AC-D47A6F4A53EB}" type="presOf" srcId="{694617DA-2462-4261-BCD0-A14C484DEB4F}" destId="{2F5BBA49-29BA-694B-8545-1A6AF8CBFBDD}" srcOrd="0" destOrd="0" presId="urn:microsoft.com/office/officeart/2005/8/layout/hList6"/>
    <dgm:cxn modelId="{1CF338D5-01F7-42BA-8801-275FF627FB49}" srcId="{6A5E779C-38A3-408C-BE39-36B967781383}" destId="{F2C83FCC-D1E1-4BD2-B430-311F2504CB63}" srcOrd="2" destOrd="0" parTransId="{8520A7BE-BFCA-44A6-BE1F-6D772D6B4BD5}" sibTransId="{6567E3F2-226F-4ADE-B284-C47DEE9F0FD2}"/>
    <dgm:cxn modelId="{AA0FE4D8-1E93-5541-80F2-984CB6A9DF77}" type="presOf" srcId="{BBA97F63-CA52-44FD-90EB-08130AB46E6C}" destId="{CC86D04F-6387-504A-898F-439E8197D0DC}" srcOrd="0" destOrd="1" presId="urn:microsoft.com/office/officeart/2005/8/layout/hList6"/>
    <dgm:cxn modelId="{5582CBDA-30DF-42E2-93D9-AD87D14034DF}" srcId="{196D23DB-372C-4E82-A7A7-1A69A18CCAB5}" destId="{BBA97F63-CA52-44FD-90EB-08130AB46E6C}" srcOrd="0" destOrd="0" parTransId="{B4B27275-2441-41D5-8405-D4BCBA64F882}" sibTransId="{ECC05E0A-8E56-4802-A1BC-FF0295807B1E}"/>
    <dgm:cxn modelId="{BB551A4D-EA04-C847-B2F6-CCB2C2B5A49F}" type="presParOf" srcId="{DAF39EEC-443C-8543-BFBF-0922F0BA0C4E}" destId="{CC86D04F-6387-504A-898F-439E8197D0DC}" srcOrd="0" destOrd="0" presId="urn:microsoft.com/office/officeart/2005/8/layout/hList6"/>
    <dgm:cxn modelId="{33427CA8-E43B-5E4A-A151-1047C2C3FA9A}" type="presParOf" srcId="{DAF39EEC-443C-8543-BFBF-0922F0BA0C4E}" destId="{02A07331-0506-4048-9647-17640449651E}" srcOrd="1" destOrd="0" presId="urn:microsoft.com/office/officeart/2005/8/layout/hList6"/>
    <dgm:cxn modelId="{E8D31D86-356E-764E-9137-1AB1EEE11853}" type="presParOf" srcId="{DAF39EEC-443C-8543-BFBF-0922F0BA0C4E}" destId="{F3FD6DA6-6414-B741-A8B8-8274949FDEBC}" srcOrd="2" destOrd="0" presId="urn:microsoft.com/office/officeart/2005/8/layout/hList6"/>
    <dgm:cxn modelId="{88421449-9144-0349-B468-4F360324FC49}" type="presParOf" srcId="{DAF39EEC-443C-8543-BFBF-0922F0BA0C4E}" destId="{2EE552ED-580D-BD47-949B-512337864EB8}" srcOrd="3" destOrd="0" presId="urn:microsoft.com/office/officeart/2005/8/layout/hList6"/>
    <dgm:cxn modelId="{2DCE9D17-EE2D-AE48-AC1F-94A55E1798EF}" type="presParOf" srcId="{DAF39EEC-443C-8543-BFBF-0922F0BA0C4E}" destId="{2F5BBA49-29BA-694B-8545-1A6AF8CBFBDD}" srcOrd="4" destOrd="0" presId="urn:microsoft.com/office/officeart/2005/8/layout/hList6"/>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AFC07D-29BD-1746-B864-5C84569FDDE4}">
      <dsp:nvSpPr>
        <dsp:cNvPr id="0" name=""/>
        <dsp:cNvSpPr/>
      </dsp:nvSpPr>
      <dsp:spPr>
        <a:xfrm>
          <a:off x="1545653" y="2210"/>
          <a:ext cx="6182613" cy="970019"/>
        </a:xfrm>
        <a:prstGeom prst="rect">
          <a:avLst/>
        </a:prstGeom>
        <a:solidFill>
          <a:schemeClr val="accent2">
            <a:tint val="40000"/>
            <a:alpha val="90000"/>
            <a:hueOff val="0"/>
            <a:satOff val="0"/>
            <a:lumOff val="0"/>
            <a:alphaOff val="0"/>
          </a:schemeClr>
        </a:solidFill>
        <a:ln w="10795" cap="flat"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9960" tIns="246385" rIns="119960" bIns="246385" numCol="1" spcCol="1270" anchor="ctr" anchorCtr="0">
          <a:noAutofit/>
        </a:bodyPr>
        <a:lstStyle/>
        <a:p>
          <a:pPr marL="0" lvl="0" indent="0" algn="l" defTabSz="666750">
            <a:lnSpc>
              <a:spcPct val="90000"/>
            </a:lnSpc>
            <a:spcBef>
              <a:spcPct val="0"/>
            </a:spcBef>
            <a:spcAft>
              <a:spcPct val="35000"/>
            </a:spcAft>
            <a:buNone/>
          </a:pPr>
          <a:r>
            <a:rPr lang="en-US" sz="1500" b="0" i="0" kern="1200" dirty="0">
              <a:latin typeface="Corbel" panose="020B0503020204020204" pitchFamily="34" charset="0"/>
            </a:rPr>
            <a:t>How do education level, gender, and race affect a person’s hourly wage? Performing this analysis will help others better understand which of the three factors have the biggest impact and which has the smallest impact on hourly wages in the USA. </a:t>
          </a:r>
        </a:p>
      </dsp:txBody>
      <dsp:txXfrm>
        <a:off x="1545653" y="2210"/>
        <a:ext cx="6182613" cy="970019"/>
      </dsp:txXfrm>
    </dsp:sp>
    <dsp:sp modelId="{22B5071F-4451-E344-928D-8F4FA2C5CADC}">
      <dsp:nvSpPr>
        <dsp:cNvPr id="0" name=""/>
        <dsp:cNvSpPr/>
      </dsp:nvSpPr>
      <dsp:spPr>
        <a:xfrm>
          <a:off x="0" y="2210"/>
          <a:ext cx="1545653" cy="970019"/>
        </a:xfrm>
        <a:prstGeom prst="rect">
          <a:avLst/>
        </a:prstGeom>
        <a:solidFill>
          <a:schemeClr val="accent2">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791" tIns="95816" rIns="81791" bIns="95816" numCol="1" spcCol="1270" anchor="ctr" anchorCtr="0">
          <a:noAutofit/>
        </a:bodyPr>
        <a:lstStyle/>
        <a:p>
          <a:pPr marL="0" lvl="0" indent="0" algn="ctr" defTabSz="977900">
            <a:lnSpc>
              <a:spcPct val="90000"/>
            </a:lnSpc>
            <a:spcBef>
              <a:spcPct val="0"/>
            </a:spcBef>
            <a:spcAft>
              <a:spcPct val="35000"/>
            </a:spcAft>
            <a:buNone/>
          </a:pPr>
          <a:r>
            <a:rPr lang="en-US" sz="2200" kern="1200"/>
            <a:t>Problem</a:t>
          </a:r>
        </a:p>
      </dsp:txBody>
      <dsp:txXfrm>
        <a:off x="0" y="2210"/>
        <a:ext cx="1545653" cy="970019"/>
      </dsp:txXfrm>
    </dsp:sp>
    <dsp:sp modelId="{07722207-DAC2-3F47-B60E-0305D026AEE0}">
      <dsp:nvSpPr>
        <dsp:cNvPr id="0" name=""/>
        <dsp:cNvSpPr/>
      </dsp:nvSpPr>
      <dsp:spPr>
        <a:xfrm>
          <a:off x="1545653" y="1030431"/>
          <a:ext cx="6182613" cy="970019"/>
        </a:xfrm>
        <a:prstGeom prst="rect">
          <a:avLst/>
        </a:prstGeom>
        <a:solidFill>
          <a:schemeClr val="accent2">
            <a:tint val="40000"/>
            <a:alpha val="90000"/>
            <a:hueOff val="-460466"/>
            <a:satOff val="3068"/>
            <a:lumOff val="280"/>
            <a:alphaOff val="0"/>
          </a:schemeClr>
        </a:solidFill>
        <a:ln w="10795" cap="flat" cmpd="sng" algn="ctr">
          <a:solidFill>
            <a:schemeClr val="accent2">
              <a:tint val="40000"/>
              <a:alpha val="90000"/>
              <a:hueOff val="-460466"/>
              <a:satOff val="3068"/>
              <a:lumOff val="28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9960" tIns="246385" rIns="119960" bIns="246385" numCol="1" spcCol="1270" anchor="ctr" anchorCtr="0">
          <a:noAutofit/>
        </a:bodyPr>
        <a:lstStyle/>
        <a:p>
          <a:pPr marL="0" lvl="0" indent="0" algn="l" defTabSz="666750">
            <a:lnSpc>
              <a:spcPct val="90000"/>
            </a:lnSpc>
            <a:spcBef>
              <a:spcPct val="0"/>
            </a:spcBef>
            <a:spcAft>
              <a:spcPct val="35000"/>
            </a:spcAft>
            <a:buNone/>
          </a:pPr>
          <a:r>
            <a:rPr lang="en-US" sz="1500" kern="1200"/>
            <a:t>Wages by Education from Kaggle</a:t>
          </a:r>
          <a:endParaRPr lang="en-US" sz="1500" kern="1200" dirty="0"/>
        </a:p>
      </dsp:txBody>
      <dsp:txXfrm>
        <a:off x="1545653" y="1030431"/>
        <a:ext cx="6182613" cy="970019"/>
      </dsp:txXfrm>
    </dsp:sp>
    <dsp:sp modelId="{7491C2D8-6C73-C947-B1B8-74823BDE1F1C}">
      <dsp:nvSpPr>
        <dsp:cNvPr id="0" name=""/>
        <dsp:cNvSpPr/>
      </dsp:nvSpPr>
      <dsp:spPr>
        <a:xfrm>
          <a:off x="0" y="1030431"/>
          <a:ext cx="1545653" cy="970019"/>
        </a:xfrm>
        <a:prstGeom prst="rect">
          <a:avLst/>
        </a:prstGeom>
        <a:solidFill>
          <a:schemeClr val="accent2">
            <a:hueOff val="-330843"/>
            <a:satOff val="373"/>
            <a:lumOff val="882"/>
            <a:alphaOff val="0"/>
          </a:schemeClr>
        </a:solidFill>
        <a:ln w="10795" cap="flat" cmpd="sng" algn="ctr">
          <a:solidFill>
            <a:schemeClr val="accent2">
              <a:hueOff val="-330843"/>
              <a:satOff val="373"/>
              <a:lumOff val="882"/>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791" tIns="95816" rIns="81791" bIns="95816" numCol="1" spcCol="1270" anchor="ctr" anchorCtr="0">
          <a:noAutofit/>
        </a:bodyPr>
        <a:lstStyle/>
        <a:p>
          <a:pPr marL="0" lvl="0" indent="0" algn="ctr" defTabSz="977900">
            <a:lnSpc>
              <a:spcPct val="90000"/>
            </a:lnSpc>
            <a:spcBef>
              <a:spcPct val="0"/>
            </a:spcBef>
            <a:spcAft>
              <a:spcPct val="35000"/>
            </a:spcAft>
            <a:buNone/>
          </a:pPr>
          <a:r>
            <a:rPr lang="en-US" sz="2200" kern="1200"/>
            <a:t>Data Source</a:t>
          </a:r>
        </a:p>
      </dsp:txBody>
      <dsp:txXfrm>
        <a:off x="0" y="1030431"/>
        <a:ext cx="1545653" cy="970019"/>
      </dsp:txXfrm>
    </dsp:sp>
    <dsp:sp modelId="{07B8D16D-8072-BE46-ABD7-2FA6C36A43F2}">
      <dsp:nvSpPr>
        <dsp:cNvPr id="0" name=""/>
        <dsp:cNvSpPr/>
      </dsp:nvSpPr>
      <dsp:spPr>
        <a:xfrm>
          <a:off x="1508078" y="2085017"/>
          <a:ext cx="6182613" cy="917289"/>
        </a:xfrm>
        <a:prstGeom prst="rect">
          <a:avLst/>
        </a:prstGeom>
        <a:solidFill>
          <a:schemeClr val="accent2">
            <a:tint val="40000"/>
            <a:alpha val="90000"/>
            <a:hueOff val="-920933"/>
            <a:satOff val="6135"/>
            <a:lumOff val="561"/>
            <a:alphaOff val="0"/>
          </a:schemeClr>
        </a:solidFill>
        <a:ln w="10795" cap="flat" cmpd="sng" algn="ctr">
          <a:solidFill>
            <a:schemeClr val="accent2">
              <a:tint val="40000"/>
              <a:alpha val="90000"/>
              <a:hueOff val="-920933"/>
              <a:satOff val="6135"/>
              <a:lumOff val="56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9960" tIns="246385" rIns="119960" bIns="246385" numCol="1" spcCol="1270" anchor="ctr" anchorCtr="0">
          <a:noAutofit/>
        </a:bodyPr>
        <a:lstStyle/>
        <a:p>
          <a:pPr marL="0" lvl="0" indent="0" algn="l" defTabSz="666750">
            <a:lnSpc>
              <a:spcPct val="90000"/>
            </a:lnSpc>
            <a:spcBef>
              <a:spcPct val="0"/>
            </a:spcBef>
            <a:spcAft>
              <a:spcPct val="35000"/>
            </a:spcAft>
            <a:buNone/>
          </a:pPr>
          <a:r>
            <a:rPr lang="en-US" sz="1500" kern="1200" dirty="0">
              <a:latin typeface="+mj-lt"/>
            </a:rPr>
            <a:t>Multi – linear regression model, collinearity, and r^2 analysis </a:t>
          </a:r>
        </a:p>
        <a:p>
          <a:pPr marL="0" lvl="0" indent="0" algn="l" defTabSz="666750">
            <a:lnSpc>
              <a:spcPct val="90000"/>
            </a:lnSpc>
            <a:spcBef>
              <a:spcPct val="0"/>
            </a:spcBef>
            <a:spcAft>
              <a:spcPct val="35000"/>
            </a:spcAft>
            <a:buNone/>
          </a:pPr>
          <a:endParaRPr lang="en-US" sz="1500" kern="1200" dirty="0">
            <a:latin typeface="+mj-lt"/>
          </a:endParaRPr>
        </a:p>
      </dsp:txBody>
      <dsp:txXfrm>
        <a:off x="1508078" y="2085017"/>
        <a:ext cx="6182613" cy="917289"/>
      </dsp:txXfrm>
    </dsp:sp>
    <dsp:sp modelId="{529F2C54-DE98-CD47-81FE-24C5E618CF58}">
      <dsp:nvSpPr>
        <dsp:cNvPr id="0" name=""/>
        <dsp:cNvSpPr/>
      </dsp:nvSpPr>
      <dsp:spPr>
        <a:xfrm>
          <a:off x="0" y="2058652"/>
          <a:ext cx="1545653" cy="970019"/>
        </a:xfrm>
        <a:prstGeom prst="rect">
          <a:avLst/>
        </a:prstGeom>
        <a:solidFill>
          <a:schemeClr val="accent2">
            <a:hueOff val="-661686"/>
            <a:satOff val="746"/>
            <a:lumOff val="1765"/>
            <a:alphaOff val="0"/>
          </a:schemeClr>
        </a:solidFill>
        <a:ln w="10795" cap="flat" cmpd="sng" algn="ctr">
          <a:solidFill>
            <a:schemeClr val="accent2">
              <a:hueOff val="-661686"/>
              <a:satOff val="746"/>
              <a:lumOff val="1765"/>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791" tIns="95816" rIns="81791" bIns="95816" numCol="1" spcCol="1270" anchor="ctr" anchorCtr="0">
          <a:noAutofit/>
        </a:bodyPr>
        <a:lstStyle/>
        <a:p>
          <a:pPr marL="0" lvl="0" indent="0" algn="ctr" defTabSz="977900">
            <a:lnSpc>
              <a:spcPct val="90000"/>
            </a:lnSpc>
            <a:spcBef>
              <a:spcPct val="0"/>
            </a:spcBef>
            <a:spcAft>
              <a:spcPct val="35000"/>
            </a:spcAft>
            <a:buNone/>
          </a:pPr>
          <a:r>
            <a:rPr lang="en-US" sz="2200" kern="1200"/>
            <a:t>Methods</a:t>
          </a:r>
        </a:p>
      </dsp:txBody>
      <dsp:txXfrm>
        <a:off x="0" y="2058652"/>
        <a:ext cx="1545653" cy="970019"/>
      </dsp:txXfrm>
    </dsp:sp>
    <dsp:sp modelId="{3F6A4908-85E3-C04F-9C28-2AF0513898C2}">
      <dsp:nvSpPr>
        <dsp:cNvPr id="0" name=""/>
        <dsp:cNvSpPr/>
      </dsp:nvSpPr>
      <dsp:spPr>
        <a:xfrm>
          <a:off x="1545653" y="3061817"/>
          <a:ext cx="6182613" cy="970019"/>
        </a:xfrm>
        <a:prstGeom prst="rect">
          <a:avLst/>
        </a:prstGeom>
        <a:solidFill>
          <a:schemeClr val="accent2">
            <a:tint val="40000"/>
            <a:alpha val="90000"/>
            <a:hueOff val="-1381399"/>
            <a:satOff val="9203"/>
            <a:lumOff val="841"/>
            <a:alphaOff val="0"/>
          </a:schemeClr>
        </a:solidFill>
        <a:ln w="10795" cap="flat" cmpd="sng" algn="ctr">
          <a:solidFill>
            <a:schemeClr val="accent2">
              <a:tint val="40000"/>
              <a:alpha val="90000"/>
              <a:hueOff val="-1381399"/>
              <a:satOff val="9203"/>
              <a:lumOff val="84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9960" tIns="246385" rIns="119960" bIns="246385" numCol="1" spcCol="1270" anchor="ctr" anchorCtr="0">
          <a:noAutofit/>
        </a:bodyPr>
        <a:lstStyle/>
        <a:p>
          <a:pPr marL="0" lvl="0" indent="0" algn="l" defTabSz="666750">
            <a:lnSpc>
              <a:spcPct val="90000"/>
            </a:lnSpc>
            <a:spcBef>
              <a:spcPct val="0"/>
            </a:spcBef>
            <a:spcAft>
              <a:spcPct val="35000"/>
            </a:spcAft>
            <a:buNone/>
          </a:pPr>
          <a:r>
            <a:rPr lang="en-US" sz="1500" kern="1200"/>
            <a:t>Variable data, p-values of the data, multicollinearity/correlation</a:t>
          </a:r>
          <a:endParaRPr lang="en-US" sz="1500" kern="1200" dirty="0"/>
        </a:p>
      </dsp:txBody>
      <dsp:txXfrm>
        <a:off x="1545653" y="3061817"/>
        <a:ext cx="6182613" cy="970019"/>
      </dsp:txXfrm>
    </dsp:sp>
    <dsp:sp modelId="{AD6DC781-B339-3B4D-8701-CBE5924D34A7}">
      <dsp:nvSpPr>
        <dsp:cNvPr id="0" name=""/>
        <dsp:cNvSpPr/>
      </dsp:nvSpPr>
      <dsp:spPr>
        <a:xfrm>
          <a:off x="0" y="3086872"/>
          <a:ext cx="1545653" cy="970019"/>
        </a:xfrm>
        <a:prstGeom prst="rect">
          <a:avLst/>
        </a:prstGeom>
        <a:solidFill>
          <a:schemeClr val="accent2">
            <a:hueOff val="-992530"/>
            <a:satOff val="1119"/>
            <a:lumOff val="2647"/>
            <a:alphaOff val="0"/>
          </a:schemeClr>
        </a:solidFill>
        <a:ln w="10795" cap="flat" cmpd="sng" algn="ctr">
          <a:solidFill>
            <a:schemeClr val="accent2">
              <a:hueOff val="-992530"/>
              <a:satOff val="1119"/>
              <a:lumOff val="264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791" tIns="95816" rIns="81791" bIns="95816" numCol="1" spcCol="1270" anchor="ctr" anchorCtr="0">
          <a:noAutofit/>
        </a:bodyPr>
        <a:lstStyle/>
        <a:p>
          <a:pPr marL="0" lvl="0" indent="0" algn="ctr" defTabSz="977900">
            <a:lnSpc>
              <a:spcPct val="90000"/>
            </a:lnSpc>
            <a:spcBef>
              <a:spcPct val="0"/>
            </a:spcBef>
            <a:spcAft>
              <a:spcPct val="35000"/>
            </a:spcAft>
            <a:buNone/>
          </a:pPr>
          <a:r>
            <a:rPr lang="en-US" sz="2200" kern="1200"/>
            <a:t>Measures</a:t>
          </a:r>
        </a:p>
      </dsp:txBody>
      <dsp:txXfrm>
        <a:off x="0" y="3086872"/>
        <a:ext cx="1545653" cy="970019"/>
      </dsp:txXfrm>
    </dsp:sp>
    <dsp:sp modelId="{0972FDF3-14F9-1A42-8EE4-D6E331486ECC}">
      <dsp:nvSpPr>
        <dsp:cNvPr id="0" name=""/>
        <dsp:cNvSpPr/>
      </dsp:nvSpPr>
      <dsp:spPr>
        <a:xfrm>
          <a:off x="1545653" y="4115093"/>
          <a:ext cx="6182613" cy="970019"/>
        </a:xfrm>
        <a:prstGeom prst="rect">
          <a:avLst/>
        </a:prstGeom>
        <a:solidFill>
          <a:schemeClr val="accent2">
            <a:tint val="40000"/>
            <a:alpha val="90000"/>
            <a:hueOff val="-1841865"/>
            <a:satOff val="12270"/>
            <a:lumOff val="1122"/>
            <a:alphaOff val="0"/>
          </a:schemeClr>
        </a:solidFill>
        <a:ln w="10795" cap="flat" cmpd="sng" algn="ctr">
          <a:solidFill>
            <a:schemeClr val="accent2">
              <a:tint val="40000"/>
              <a:alpha val="90000"/>
              <a:hueOff val="-1841865"/>
              <a:satOff val="12270"/>
              <a:lumOff val="112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9960" tIns="246385" rIns="119960" bIns="246385" numCol="1" spcCol="1270" anchor="ctr" anchorCtr="0">
          <a:noAutofit/>
        </a:bodyPr>
        <a:lstStyle/>
        <a:p>
          <a:pPr marL="0" lvl="0" indent="0" algn="l" defTabSz="666750">
            <a:lnSpc>
              <a:spcPct val="90000"/>
            </a:lnSpc>
            <a:spcBef>
              <a:spcPct val="0"/>
            </a:spcBef>
            <a:spcAft>
              <a:spcPct val="35000"/>
            </a:spcAft>
            <a:buNone/>
          </a:pPr>
          <a:r>
            <a:rPr lang="en-US" sz="1500" kern="1200"/>
            <a:t>We found that the variable with the greatest impact on a person’s hourly wage was their education level. The variable with the least impact on a person’s hourly wage was their race.</a:t>
          </a:r>
          <a:endParaRPr lang="en-US" sz="1500" kern="1200" dirty="0"/>
        </a:p>
      </dsp:txBody>
      <dsp:txXfrm>
        <a:off x="1545653" y="4115093"/>
        <a:ext cx="6182613" cy="970019"/>
      </dsp:txXfrm>
    </dsp:sp>
    <dsp:sp modelId="{63F60D32-D8CD-0A41-8BBD-A71A647A3D25}">
      <dsp:nvSpPr>
        <dsp:cNvPr id="0" name=""/>
        <dsp:cNvSpPr/>
      </dsp:nvSpPr>
      <dsp:spPr>
        <a:xfrm>
          <a:off x="0" y="4115093"/>
          <a:ext cx="1545653" cy="970019"/>
        </a:xfrm>
        <a:prstGeom prst="rect">
          <a:avLst/>
        </a:prstGeom>
        <a:solidFill>
          <a:schemeClr val="accent2">
            <a:hueOff val="-1323373"/>
            <a:satOff val="1492"/>
            <a:lumOff val="3530"/>
            <a:alphaOff val="0"/>
          </a:schemeClr>
        </a:solidFill>
        <a:ln w="10795" cap="flat" cmpd="sng" algn="ctr">
          <a:solidFill>
            <a:schemeClr val="accent2">
              <a:hueOff val="-1323373"/>
              <a:satOff val="1492"/>
              <a:lumOff val="353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1791" tIns="95816" rIns="81791" bIns="95816" numCol="1" spcCol="1270" anchor="ctr" anchorCtr="0">
          <a:noAutofit/>
        </a:bodyPr>
        <a:lstStyle/>
        <a:p>
          <a:pPr marL="0" lvl="0" indent="0" algn="ctr" defTabSz="977900">
            <a:lnSpc>
              <a:spcPct val="90000"/>
            </a:lnSpc>
            <a:spcBef>
              <a:spcPct val="0"/>
            </a:spcBef>
            <a:spcAft>
              <a:spcPct val="35000"/>
            </a:spcAft>
            <a:buNone/>
          </a:pPr>
          <a:r>
            <a:rPr lang="en-US" sz="2200" kern="1200"/>
            <a:t>Conclusions</a:t>
          </a:r>
        </a:p>
      </dsp:txBody>
      <dsp:txXfrm>
        <a:off x="0" y="4115093"/>
        <a:ext cx="1545653" cy="97001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4B4B8B-689F-7B4B-AC72-43E4AFF4791F}">
      <dsp:nvSpPr>
        <dsp:cNvPr id="0" name=""/>
        <dsp:cNvSpPr/>
      </dsp:nvSpPr>
      <dsp:spPr>
        <a:xfrm>
          <a:off x="0" y="408299"/>
          <a:ext cx="7728267" cy="1403325"/>
        </a:xfrm>
        <a:prstGeom prst="rect">
          <a:avLst/>
        </a:prstGeom>
        <a:solidFill>
          <a:schemeClr val="lt1">
            <a:alpha val="9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99799" tIns="562356" rIns="599799" bIns="192024" numCol="1" spcCol="1270" anchor="t" anchorCtr="0">
          <a:noAutofit/>
        </a:bodyPr>
        <a:lstStyle/>
        <a:p>
          <a:pPr marL="228600" lvl="1" indent="-228600" algn="l" defTabSz="1200150">
            <a:lnSpc>
              <a:spcPct val="90000"/>
            </a:lnSpc>
            <a:spcBef>
              <a:spcPct val="0"/>
            </a:spcBef>
            <a:spcAft>
              <a:spcPct val="15000"/>
            </a:spcAft>
            <a:buChar char="•"/>
          </a:pPr>
          <a:r>
            <a:rPr lang="en-US" sz="2700" i="0" kern="1200">
              <a:solidFill>
                <a:schemeClr val="tx1">
                  <a:lumMod val="65000"/>
                  <a:lumOff val="35000"/>
                </a:schemeClr>
              </a:solidFill>
              <a:latin typeface="Times" pitchFamily="2" charset="0"/>
            </a:rPr>
            <a:t>How do education level, gender, and race affect a person’s hourly wage?</a:t>
          </a:r>
        </a:p>
      </dsp:txBody>
      <dsp:txXfrm>
        <a:off x="0" y="408299"/>
        <a:ext cx="7728267" cy="1403325"/>
      </dsp:txXfrm>
    </dsp:sp>
    <dsp:sp modelId="{A1D9930D-66D8-474A-B91B-E44559053066}">
      <dsp:nvSpPr>
        <dsp:cNvPr id="0" name=""/>
        <dsp:cNvSpPr/>
      </dsp:nvSpPr>
      <dsp:spPr>
        <a:xfrm>
          <a:off x="386413" y="9779"/>
          <a:ext cx="5409786" cy="797039"/>
        </a:xfrm>
        <a:prstGeom prst="roundRect">
          <a:avLst/>
        </a:prstGeom>
        <a:solidFill>
          <a:schemeClr val="accent2">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4477" tIns="0" rIns="204477" bIns="0" numCol="1" spcCol="1270" anchor="ctr" anchorCtr="0">
          <a:noAutofit/>
        </a:bodyPr>
        <a:lstStyle/>
        <a:p>
          <a:pPr marL="0" lvl="0" indent="0" algn="l" defTabSz="1200150">
            <a:lnSpc>
              <a:spcPct val="90000"/>
            </a:lnSpc>
            <a:spcBef>
              <a:spcPct val="0"/>
            </a:spcBef>
            <a:spcAft>
              <a:spcPct val="35000"/>
            </a:spcAft>
            <a:buNone/>
          </a:pPr>
          <a:r>
            <a:rPr lang="en-US" sz="2700" kern="1200"/>
            <a:t>Big Question:</a:t>
          </a:r>
        </a:p>
      </dsp:txBody>
      <dsp:txXfrm>
        <a:off x="425321" y="48687"/>
        <a:ext cx="5331970" cy="719223"/>
      </dsp:txXfrm>
    </dsp:sp>
    <dsp:sp modelId="{25C41950-C181-4F45-BECB-857C0EEA194E}">
      <dsp:nvSpPr>
        <dsp:cNvPr id="0" name=""/>
        <dsp:cNvSpPr/>
      </dsp:nvSpPr>
      <dsp:spPr>
        <a:xfrm>
          <a:off x="0" y="2355944"/>
          <a:ext cx="7728267" cy="2721599"/>
        </a:xfrm>
        <a:prstGeom prst="rect">
          <a:avLst/>
        </a:prstGeom>
        <a:solidFill>
          <a:schemeClr val="lt1">
            <a:alpha val="90000"/>
            <a:hueOff val="0"/>
            <a:satOff val="0"/>
            <a:lumOff val="0"/>
            <a:alphaOff val="0"/>
          </a:schemeClr>
        </a:solidFill>
        <a:ln w="10795" cap="flat" cmpd="sng" algn="ctr">
          <a:solidFill>
            <a:schemeClr val="accent2">
              <a:hueOff val="-1323373"/>
              <a:satOff val="1492"/>
              <a:lumOff val="353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99799" tIns="562356" rIns="599799" bIns="192024" numCol="1" spcCol="1270" anchor="t" anchorCtr="0">
          <a:noAutofit/>
        </a:bodyPr>
        <a:lstStyle/>
        <a:p>
          <a:pPr marL="228600" lvl="1" indent="-228600" algn="l" defTabSz="1200150">
            <a:lnSpc>
              <a:spcPct val="90000"/>
            </a:lnSpc>
            <a:spcBef>
              <a:spcPct val="0"/>
            </a:spcBef>
            <a:spcAft>
              <a:spcPct val="15000"/>
            </a:spcAft>
            <a:buFont typeface="Symbol" pitchFamily="2" charset="2"/>
            <a:buChar char=""/>
          </a:pPr>
          <a:r>
            <a:rPr lang="en-US" sz="2700" kern="1200">
              <a:solidFill>
                <a:schemeClr val="tx1">
                  <a:lumMod val="65000"/>
                  <a:lumOff val="35000"/>
                </a:schemeClr>
              </a:solidFill>
            </a:rPr>
            <a:t>Which factors among education level, gender, and race have the greatest impact on a person’s hourly wage?</a:t>
          </a:r>
        </a:p>
        <a:p>
          <a:pPr marL="228600" lvl="1" indent="-228600" algn="l" defTabSz="1200150">
            <a:lnSpc>
              <a:spcPct val="90000"/>
            </a:lnSpc>
            <a:spcBef>
              <a:spcPct val="0"/>
            </a:spcBef>
            <a:spcAft>
              <a:spcPct val="15000"/>
            </a:spcAft>
            <a:buFont typeface="Symbol" pitchFamily="2" charset="2"/>
            <a:buChar char=""/>
          </a:pPr>
          <a:r>
            <a:rPr lang="en-US" sz="2700" kern="1200">
              <a:solidFill>
                <a:schemeClr val="tx1">
                  <a:lumMod val="65000"/>
                  <a:lumOff val="35000"/>
                </a:schemeClr>
              </a:solidFill>
            </a:rPr>
            <a:t>Which factor is least impactful on a person’s hourly wage?</a:t>
          </a:r>
        </a:p>
      </dsp:txBody>
      <dsp:txXfrm>
        <a:off x="0" y="2355944"/>
        <a:ext cx="7728267" cy="2721599"/>
      </dsp:txXfrm>
    </dsp:sp>
    <dsp:sp modelId="{EF001FBF-C2FF-CB48-8EDF-D32694C15A7F}">
      <dsp:nvSpPr>
        <dsp:cNvPr id="0" name=""/>
        <dsp:cNvSpPr/>
      </dsp:nvSpPr>
      <dsp:spPr>
        <a:xfrm>
          <a:off x="386413" y="1957424"/>
          <a:ext cx="5409786" cy="797039"/>
        </a:xfrm>
        <a:prstGeom prst="roundRect">
          <a:avLst/>
        </a:prstGeom>
        <a:solidFill>
          <a:schemeClr val="accent2">
            <a:hueOff val="-1323373"/>
            <a:satOff val="1492"/>
            <a:lumOff val="353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4477" tIns="0" rIns="204477" bIns="0" numCol="1" spcCol="1270" anchor="ctr" anchorCtr="0">
          <a:noAutofit/>
        </a:bodyPr>
        <a:lstStyle/>
        <a:p>
          <a:pPr marL="0" lvl="0" indent="0" algn="l" defTabSz="1200150">
            <a:lnSpc>
              <a:spcPct val="90000"/>
            </a:lnSpc>
            <a:spcBef>
              <a:spcPct val="0"/>
            </a:spcBef>
            <a:spcAft>
              <a:spcPct val="35000"/>
            </a:spcAft>
            <a:buNone/>
          </a:pPr>
          <a:r>
            <a:rPr lang="en-US" sz="2700" kern="1200"/>
            <a:t>Analytical Questions:</a:t>
          </a:r>
        </a:p>
      </dsp:txBody>
      <dsp:txXfrm>
        <a:off x="425321" y="1996332"/>
        <a:ext cx="5331970" cy="71922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86D04F-6387-504A-898F-439E8197D0DC}">
      <dsp:nvSpPr>
        <dsp:cNvPr id="0" name=""/>
        <dsp:cNvSpPr/>
      </dsp:nvSpPr>
      <dsp:spPr>
        <a:xfrm rot="16200000">
          <a:off x="-1316309" y="1317252"/>
          <a:ext cx="5087324" cy="2452819"/>
        </a:xfrm>
        <a:prstGeom prst="flowChartManualOperation">
          <a:avLst/>
        </a:prstGeom>
        <a:solidFill>
          <a:schemeClr val="accent2">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0" rIns="155153" bIns="0" numCol="1" spcCol="1270" anchor="t" anchorCtr="0">
          <a:noAutofit/>
        </a:bodyPr>
        <a:lstStyle/>
        <a:p>
          <a:pPr marL="0" lvl="0" indent="0" algn="l" defTabSz="1066800" rtl="0">
            <a:lnSpc>
              <a:spcPct val="90000"/>
            </a:lnSpc>
            <a:spcBef>
              <a:spcPct val="0"/>
            </a:spcBef>
            <a:spcAft>
              <a:spcPct val="35000"/>
            </a:spcAft>
            <a:buNone/>
          </a:pPr>
          <a:r>
            <a:rPr lang="en-US" sz="2400" kern="1200">
              <a:latin typeface="Corbel" panose="020B0503020204020204"/>
            </a:rPr>
            <a:t>Independent Variable:</a:t>
          </a:r>
          <a:endParaRPr lang="en-US" sz="2400" kern="1200"/>
        </a:p>
        <a:p>
          <a:pPr marL="171450" lvl="1" indent="-171450" algn="l" defTabSz="844550">
            <a:lnSpc>
              <a:spcPct val="90000"/>
            </a:lnSpc>
            <a:spcBef>
              <a:spcPct val="0"/>
            </a:spcBef>
            <a:spcAft>
              <a:spcPct val="15000"/>
            </a:spcAft>
            <a:buChar char="•"/>
          </a:pPr>
          <a:r>
            <a:rPr lang="en-US" sz="1900" kern="1200"/>
            <a:t>Hourly Wages</a:t>
          </a:r>
        </a:p>
      </dsp:txBody>
      <dsp:txXfrm rot="5400000">
        <a:off x="943" y="1017465"/>
        <a:ext cx="2452819" cy="3052394"/>
      </dsp:txXfrm>
    </dsp:sp>
    <dsp:sp modelId="{F3FD6DA6-6414-B741-A8B8-8274949FDEBC}">
      <dsp:nvSpPr>
        <dsp:cNvPr id="0" name=""/>
        <dsp:cNvSpPr/>
      </dsp:nvSpPr>
      <dsp:spPr>
        <a:xfrm rot="16200000">
          <a:off x="1320471" y="1317252"/>
          <a:ext cx="5087324" cy="2452819"/>
        </a:xfrm>
        <a:prstGeom prst="flowChartManualOperation">
          <a:avLst/>
        </a:prstGeom>
        <a:solidFill>
          <a:schemeClr val="accent3">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0" rIns="155153" bIns="0" numCol="1" spcCol="1270" anchor="t" anchorCtr="0">
          <a:noAutofit/>
        </a:bodyPr>
        <a:lstStyle/>
        <a:p>
          <a:pPr marL="0" lvl="0" indent="0" algn="l" defTabSz="1066800" rtl="0">
            <a:lnSpc>
              <a:spcPct val="90000"/>
            </a:lnSpc>
            <a:spcBef>
              <a:spcPct val="0"/>
            </a:spcBef>
            <a:spcAft>
              <a:spcPct val="35000"/>
            </a:spcAft>
            <a:buNone/>
          </a:pPr>
          <a:r>
            <a:rPr lang="en-US" sz="2400" kern="1200">
              <a:latin typeface="Corbel" panose="020B0503020204020204"/>
            </a:rPr>
            <a:t>Dependent Variables :</a:t>
          </a:r>
          <a:endParaRPr lang="en-US" sz="2400" kern="1200"/>
        </a:p>
        <a:p>
          <a:pPr marL="171450" lvl="1" indent="-171450" algn="l" defTabSz="844550">
            <a:lnSpc>
              <a:spcPct val="90000"/>
            </a:lnSpc>
            <a:spcBef>
              <a:spcPct val="0"/>
            </a:spcBef>
            <a:spcAft>
              <a:spcPct val="15000"/>
            </a:spcAft>
            <a:buChar char="•"/>
          </a:pPr>
          <a:r>
            <a:rPr lang="en-US" sz="1900" kern="1200"/>
            <a:t>Education level</a:t>
          </a:r>
        </a:p>
        <a:p>
          <a:pPr marL="171450" lvl="1" indent="-171450" algn="l" defTabSz="844550">
            <a:lnSpc>
              <a:spcPct val="90000"/>
            </a:lnSpc>
            <a:spcBef>
              <a:spcPct val="0"/>
            </a:spcBef>
            <a:spcAft>
              <a:spcPct val="15000"/>
            </a:spcAft>
            <a:buChar char="•"/>
          </a:pPr>
          <a:r>
            <a:rPr lang="en-US" sz="1900" kern="1200"/>
            <a:t>Gender</a:t>
          </a:r>
        </a:p>
        <a:p>
          <a:pPr marL="171450" lvl="1" indent="-171450" algn="l" defTabSz="844550">
            <a:lnSpc>
              <a:spcPct val="90000"/>
            </a:lnSpc>
            <a:spcBef>
              <a:spcPct val="0"/>
            </a:spcBef>
            <a:spcAft>
              <a:spcPct val="15000"/>
            </a:spcAft>
            <a:buChar char="•"/>
          </a:pPr>
          <a:r>
            <a:rPr lang="en-US" sz="1900" kern="1200"/>
            <a:t>Race</a:t>
          </a:r>
        </a:p>
      </dsp:txBody>
      <dsp:txXfrm rot="5400000">
        <a:off x="2637723" y="1017465"/>
        <a:ext cx="2452819" cy="3052394"/>
      </dsp:txXfrm>
    </dsp:sp>
    <dsp:sp modelId="{2F5BBA49-29BA-694B-8545-1A6AF8CBFBDD}">
      <dsp:nvSpPr>
        <dsp:cNvPr id="0" name=""/>
        <dsp:cNvSpPr/>
      </dsp:nvSpPr>
      <dsp:spPr>
        <a:xfrm rot="16200000">
          <a:off x="3957252" y="1317252"/>
          <a:ext cx="5087324" cy="2452819"/>
        </a:xfrm>
        <a:prstGeom prst="flowChartManualOperation">
          <a:avLst/>
        </a:prstGeom>
        <a:solidFill>
          <a:schemeClr val="accent4">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0" tIns="0" rIns="155153" bIns="0" numCol="1" spcCol="1270" anchor="t" anchorCtr="0">
          <a:noAutofit/>
        </a:bodyPr>
        <a:lstStyle/>
        <a:p>
          <a:pPr marL="0" lvl="0" indent="0" algn="l" defTabSz="1066800">
            <a:lnSpc>
              <a:spcPct val="90000"/>
            </a:lnSpc>
            <a:spcBef>
              <a:spcPct val="0"/>
            </a:spcBef>
            <a:spcAft>
              <a:spcPct val="35000"/>
            </a:spcAft>
            <a:buNone/>
          </a:pPr>
          <a:r>
            <a:rPr lang="en-US" sz="2400" kern="1200">
              <a:latin typeface="Corbel" panose="020B0503020204020204"/>
            </a:rPr>
            <a:t>Strategy:</a:t>
          </a:r>
          <a:endParaRPr lang="en-US" sz="2400" kern="1200"/>
        </a:p>
        <a:p>
          <a:pPr marL="171450" lvl="1" indent="-171450" algn="l" defTabSz="844550">
            <a:lnSpc>
              <a:spcPct val="90000"/>
            </a:lnSpc>
            <a:spcBef>
              <a:spcPct val="0"/>
            </a:spcBef>
            <a:spcAft>
              <a:spcPct val="15000"/>
            </a:spcAft>
            <a:buChar char="•"/>
          </a:pPr>
          <a:r>
            <a:rPr lang="en-US" sz="1900" kern="1200"/>
            <a:t>Develop a multi-variable regression model with each dependent variable to determine how each factor impacts hourly wage. </a:t>
          </a:r>
        </a:p>
      </dsp:txBody>
      <dsp:txXfrm rot="5400000">
        <a:off x="5274504" y="1017465"/>
        <a:ext cx="2452819" cy="3052394"/>
      </dsp:txXfrm>
    </dsp:sp>
  </dsp:spTree>
</dsp:drawing>
</file>

<file path=ppt/diagrams/layout1.xml><?xml version="1.0" encoding="utf-8"?>
<dgm:layoutDef xmlns:dgm="http://schemas.openxmlformats.org/drawingml/2006/diagram" xmlns:a="http://schemas.openxmlformats.org/drawingml/2006/main" uniqueId="urn:microsoft.com/office/officeart/2016/7/layout/VerticalSolidActionList">
  <dgm:title val="Vertical Solid Action List"/>
  <dgm:desc val="Use to show non-sequential or grouped lists of information. Works well with large amounts of text. All text has the same level of emphasis, and direction is not implied."/>
  <dgm:catLst>
    <dgm:cat type="list"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 modelId="5">
          <dgm:prSet phldr="1"/>
        </dgm:pt>
        <dgm:pt modelId="51">
          <dgm:prSet phldr="1"/>
        </dgm:pt>
      </dgm:ptLst>
      <dgm:cxnLst>
        <dgm:cxn modelId="4" srcId="0" destId="1" srcOrd="0" destOrd="0"/>
        <dgm:cxn modelId="5" srcId="0" destId="2" srcOrd="1" destOrd="0"/>
        <dgm:cxn modelId="6" srcId="0" destId="3" srcOrd="2" destOrd="0"/>
        <dgm:cxn modelId="7" srcId="0" destId="4" srcOrd="3" destOrd="0"/>
        <dgm:cxn modelId="8" srcId="0" destId="5" srcOrd="4" destOrd="0"/>
        <dgm:cxn modelId="13" srcId="1" destId="11" srcOrd="0" destOrd="0"/>
        <dgm:cxn modelId="23" srcId="2" destId="21" srcOrd="0" destOrd="0"/>
        <dgm:cxn modelId="33" srcId="3" destId="31" srcOrd="0" destOrd="0"/>
        <dgm:cxn modelId="43" srcId="4" destId="41" srcOrd="0" destOrd="0"/>
        <dgm:cxn modelId="53" srcId="5" destId="5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6"/>
      <dgm:constr type="primFontSz" for="des" forName="parentText" op="equ" val="28"/>
      <dgm:constr type="primFontSz" for="des" forName="descendantText" refType="primFontSz" refFor="des" refForName="parentText" op="lte" fact="0.82"/>
      <dgm:constr type="primFontSz" for="des" forName="parentText" refType="primFontSz" refFor="des" refForName="descendantText" op="lte" fact="1.25"/>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2"/>
          <dgm:constr type="w" for="ch" forName="descendantText" refType="w" fact="0.8"/>
          <dgm:constr type="h" for="ch" forName="parentText" refType="h"/>
          <dgm:constr type="h" for="ch" forName="descendantText" refType="h" refFor="ch" refForName="parentText"/>
        </dgm:constrLst>
        <dgm:ruleLst/>
        <dgm:layoutNode name="parentText" styleLbl="alignNode1">
          <dgm:varLst>
            <dgm:chMax val="1"/>
            <dgm:bulletEnabled/>
          </dgm:varLst>
          <dgm:alg type="tx"/>
          <dgm:shape xmlns:r="http://schemas.openxmlformats.org/officeDocument/2006/relationships" type="rect" r:blip="" zOrderOff="3">
            <dgm:adjLst/>
          </dgm:shape>
          <dgm:presOf axis="self" ptType="node"/>
          <dgm:constrLst>
            <dgm:constr type="tMarg" refType="h" fact="0.28"/>
            <dgm:constr type="bMarg" refType="h" fact="0.28"/>
            <dgm:constr type="lMarg" refType="w" fact="0.15"/>
            <dgm:constr type="rMarg" refType="w" fact="0.15"/>
          </dgm:constrLst>
          <dgm:ruleLst>
            <dgm:rule type="primFontSz" val="15" fact="NaN" max="NaN"/>
          </dgm:ruleLst>
        </dgm:layoutNode>
        <dgm:layoutNode name="descendantText" styleLbl="alignAccFollowNode1">
          <dgm:varLst>
            <dgm:bulletEnabled/>
          </dgm:varLst>
          <dgm:alg type="tx">
            <dgm:param type="stBulletLvl" val="0"/>
            <dgm:param type="parTxLTRAlign" val="l"/>
            <dgm:param type="shpTxLTRAlignCh" val="l"/>
            <dgm:param type="parTxRTLAlign" val="r"/>
            <dgm:param type="shpTxRTLAlignCh" val="r"/>
          </dgm:alg>
          <dgm:choose name="Name10">
            <dgm:if name="Name11" func="var" arg="dir" op="equ" val="norm">
              <dgm:shape xmlns:r="http://schemas.openxmlformats.org/officeDocument/2006/relationships" type="rect" r:blip="">
                <dgm:adjLst/>
              </dgm:shape>
            </dgm:if>
            <dgm:else name="Name12">
              <dgm:shape xmlns:r="http://schemas.openxmlformats.org/officeDocument/2006/relationships" type="rect" r:blip="">
                <dgm:adjLst/>
              </dgm:shape>
            </dgm:else>
          </dgm:choose>
          <dgm:presOf axis="des" ptType="node"/>
          <dgm:constrLst>
            <dgm:constr type="primFontSz" val="24"/>
            <dgm:constr type="lMarg" refType="w" fact="0.055"/>
            <dgm:constr type="rMarg" refType="w" fact="0.055"/>
            <dgm:constr type="tMarg" refType="h" fact="0.72"/>
            <dgm:constr type="bMarg" refType="h" fact="0.72"/>
          </dgm:constrLst>
          <dgm:ruleLst>
            <dgm:rule type="primFontSz" val="11" fact="NaN" max="NaN"/>
          </dgm:ruleLst>
        </dgm:layoutNod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svg>
</file>

<file path=ppt/media/image3.png>
</file>

<file path=ppt/media/image4.jpeg>
</file>

<file path=ppt/media/image5.jpe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1F42C4-4CAD-564B-A96C-1E20C9049AB3}" type="datetimeFigureOut">
              <a:rPr lang="en-US" smtClean="0"/>
              <a:t>9/16/24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DF0B20-27EB-F843-BFCA-2C60E4F4A904}" type="slidenum">
              <a:rPr lang="en-US" smtClean="0"/>
              <a:t>‹#›</a:t>
            </a:fld>
            <a:endParaRPr lang="en-US"/>
          </a:p>
        </p:txBody>
      </p:sp>
    </p:spTree>
    <p:extLst>
      <p:ext uri="{BB962C8B-B14F-4D97-AF65-F5344CB8AC3E}">
        <p14:creationId xmlns:p14="http://schemas.microsoft.com/office/powerpoint/2010/main" val="21352794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7DF0B20-27EB-F843-BFCA-2C60E4F4A904}" type="slidenum">
              <a:rPr lang="en-US" smtClean="0"/>
              <a:t>2</a:t>
            </a:fld>
            <a:endParaRPr lang="en-US"/>
          </a:p>
        </p:txBody>
      </p:sp>
    </p:spTree>
    <p:extLst>
      <p:ext uri="{BB962C8B-B14F-4D97-AF65-F5344CB8AC3E}">
        <p14:creationId xmlns:p14="http://schemas.microsoft.com/office/powerpoint/2010/main" val="17722487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a:t>Data with base cases removed. The base cases were women, White, and some college.</a:t>
            </a:r>
          </a:p>
        </p:txBody>
      </p:sp>
      <p:sp>
        <p:nvSpPr>
          <p:cNvPr id="4" name="Slide Number Placeholder 3"/>
          <p:cNvSpPr>
            <a:spLocks noGrp="1"/>
          </p:cNvSpPr>
          <p:nvPr>
            <p:ph type="sldNum" sz="quarter" idx="5"/>
          </p:nvPr>
        </p:nvSpPr>
        <p:spPr/>
        <p:txBody>
          <a:bodyPr/>
          <a:lstStyle/>
          <a:p>
            <a:fld id="{87DF0B20-27EB-F843-BFCA-2C60E4F4A904}" type="slidenum">
              <a:rPr lang="en-US" smtClean="0"/>
              <a:t>9</a:t>
            </a:fld>
            <a:endParaRPr lang="en-US"/>
          </a:p>
        </p:txBody>
      </p:sp>
    </p:spTree>
    <p:extLst>
      <p:ext uri="{BB962C8B-B14F-4D97-AF65-F5344CB8AC3E}">
        <p14:creationId xmlns:p14="http://schemas.microsoft.com/office/powerpoint/2010/main" val="40705946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7DF0B20-27EB-F843-BFCA-2C60E4F4A904}" type="slidenum">
              <a:rPr lang="en-US" smtClean="0"/>
              <a:t>16</a:t>
            </a:fld>
            <a:endParaRPr lang="en-US"/>
          </a:p>
        </p:txBody>
      </p:sp>
    </p:spTree>
    <p:extLst>
      <p:ext uri="{BB962C8B-B14F-4D97-AF65-F5344CB8AC3E}">
        <p14:creationId xmlns:p14="http://schemas.microsoft.com/office/powerpoint/2010/main" val="10444085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p>
            <a:fld id="{6493B297-09CF-6645-AA89-404CFB461968}" type="datetimeFigureOut">
              <a:rPr lang="en-US" smtClean="0"/>
              <a:t>9/16/24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BEFD61-5E6F-2B4A-9FA3-C253F89CE0FF}" type="slidenum">
              <a:rPr lang="en-US" smtClean="0"/>
              <a:t>‹#›</a:t>
            </a:fld>
            <a:endParaRPr lang="en-US"/>
          </a:p>
        </p:txBody>
      </p:sp>
    </p:spTree>
    <p:extLst>
      <p:ext uri="{BB962C8B-B14F-4D97-AF65-F5344CB8AC3E}">
        <p14:creationId xmlns:p14="http://schemas.microsoft.com/office/powerpoint/2010/main" val="25864747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493B297-09CF-6645-AA89-404CFB461968}" type="datetimeFigureOut">
              <a:rPr lang="en-US" smtClean="0"/>
              <a:t>9/16/24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ABEFD61-5E6F-2B4A-9FA3-C253F89CE0FF}" type="slidenum">
              <a:rPr lang="en-US" smtClean="0"/>
              <a:t>‹#›</a:t>
            </a:fld>
            <a:endParaRPr lang="en-US"/>
          </a:p>
        </p:txBody>
      </p:sp>
    </p:spTree>
    <p:extLst>
      <p:ext uri="{BB962C8B-B14F-4D97-AF65-F5344CB8AC3E}">
        <p14:creationId xmlns:p14="http://schemas.microsoft.com/office/powerpoint/2010/main" val="28587555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493B297-09CF-6645-AA89-404CFB461968}" type="datetimeFigureOut">
              <a:rPr lang="en-US" smtClean="0"/>
              <a:t>9/16/24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ABEFD61-5E6F-2B4A-9FA3-C253F89CE0FF}" type="slidenum">
              <a:rPr lang="en-US" smtClean="0"/>
              <a:t>‹#›</a:t>
            </a:fld>
            <a:endParaRPr lang="en-US"/>
          </a:p>
        </p:txBody>
      </p:sp>
    </p:spTree>
    <p:extLst>
      <p:ext uri="{BB962C8B-B14F-4D97-AF65-F5344CB8AC3E}">
        <p14:creationId xmlns:p14="http://schemas.microsoft.com/office/powerpoint/2010/main" val="3517032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493B297-09CF-6645-AA89-404CFB461968}" type="datetimeFigureOut">
              <a:rPr lang="en-US" smtClean="0"/>
              <a:t>9/16/24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BEFD61-5E6F-2B4A-9FA3-C253F89CE0FF}" type="slidenum">
              <a:rPr lang="en-US" smtClean="0"/>
              <a:t>‹#›</a:t>
            </a:fld>
            <a:endParaRPr lang="en-US"/>
          </a:p>
        </p:txBody>
      </p:sp>
    </p:spTree>
    <p:extLst>
      <p:ext uri="{BB962C8B-B14F-4D97-AF65-F5344CB8AC3E}">
        <p14:creationId xmlns:p14="http://schemas.microsoft.com/office/powerpoint/2010/main" val="40584270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93B297-09CF-6645-AA89-404CFB461968}" type="datetimeFigureOut">
              <a:rPr lang="en-US" smtClean="0"/>
              <a:t>9/16/24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BEFD61-5E6F-2B4A-9FA3-C253F89CE0FF}" type="slidenum">
              <a:rPr lang="en-US" smtClean="0"/>
              <a:t>‹#›</a:t>
            </a:fld>
            <a:endParaRPr lang="en-US"/>
          </a:p>
        </p:txBody>
      </p:sp>
    </p:spTree>
    <p:extLst>
      <p:ext uri="{BB962C8B-B14F-4D97-AF65-F5344CB8AC3E}">
        <p14:creationId xmlns:p14="http://schemas.microsoft.com/office/powerpoint/2010/main" val="14615088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p:txBody>
          <a:bodyPr/>
          <a:lstStyle/>
          <a:p>
            <a:fld id="{6493B297-09CF-6645-AA89-404CFB461968}" type="datetimeFigureOut">
              <a:rPr lang="en-US" smtClean="0"/>
              <a:t>9/16/24</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0ABEFD61-5E6F-2B4A-9FA3-C253F89CE0FF}" type="slidenum">
              <a:rPr lang="en-US" smtClean="0"/>
              <a:t>‹#›</a:t>
            </a:fld>
            <a:endParaRPr lang="en-US"/>
          </a:p>
        </p:txBody>
      </p:sp>
    </p:spTree>
    <p:extLst>
      <p:ext uri="{BB962C8B-B14F-4D97-AF65-F5344CB8AC3E}">
        <p14:creationId xmlns:p14="http://schemas.microsoft.com/office/powerpoint/2010/main" val="13793832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p:cNvSpPr>
            <a:spLocks noGrp="1"/>
          </p:cNvSpPr>
          <p:nvPr>
            <p:ph type="dt" sz="half" idx="10"/>
          </p:nvPr>
        </p:nvSpPr>
        <p:spPr/>
        <p:txBody>
          <a:bodyPr/>
          <a:lstStyle/>
          <a:p>
            <a:fld id="{6493B297-09CF-6645-AA89-404CFB461968}" type="datetimeFigureOut">
              <a:rPr lang="en-US" smtClean="0"/>
              <a:t>9/16/24</a:t>
            </a:fld>
            <a:endParaRPr lang="en-US"/>
          </a:p>
        </p:txBody>
      </p:sp>
      <p:sp>
        <p:nvSpPr>
          <p:cNvPr id="11" name="Footer Placeholder 10"/>
          <p:cNvSpPr>
            <a:spLocks noGrp="1"/>
          </p:cNvSpPr>
          <p:nvPr>
            <p:ph type="ftr" sz="quarter" idx="11"/>
          </p:nvPr>
        </p:nvSpPr>
        <p:spPr/>
        <p:txBody>
          <a:bodyPr/>
          <a:lstStyle/>
          <a:p>
            <a:endParaRPr lang="en-US"/>
          </a:p>
        </p:txBody>
      </p:sp>
      <p:sp>
        <p:nvSpPr>
          <p:cNvPr id="12" name="Slide Number Placeholder 11"/>
          <p:cNvSpPr>
            <a:spLocks noGrp="1"/>
          </p:cNvSpPr>
          <p:nvPr>
            <p:ph type="sldNum" sz="quarter" idx="12"/>
          </p:nvPr>
        </p:nvSpPr>
        <p:spPr/>
        <p:txBody>
          <a:bodyPr/>
          <a:lstStyle/>
          <a:p>
            <a:fld id="{0ABEFD61-5E6F-2B4A-9FA3-C253F89CE0FF}" type="slidenum">
              <a:rPr lang="en-US" smtClean="0"/>
              <a:t>‹#›</a:t>
            </a:fld>
            <a:endParaRPr lang="en-US"/>
          </a:p>
        </p:txBody>
      </p:sp>
    </p:spTree>
    <p:extLst>
      <p:ext uri="{BB962C8B-B14F-4D97-AF65-F5344CB8AC3E}">
        <p14:creationId xmlns:p14="http://schemas.microsoft.com/office/powerpoint/2010/main" val="21123307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2" name="Date Placeholder 1"/>
          <p:cNvSpPr>
            <a:spLocks noGrp="1"/>
          </p:cNvSpPr>
          <p:nvPr>
            <p:ph type="dt" sz="half" idx="10"/>
          </p:nvPr>
        </p:nvSpPr>
        <p:spPr/>
        <p:txBody>
          <a:bodyPr/>
          <a:lstStyle/>
          <a:p>
            <a:fld id="{6493B297-09CF-6645-AA89-404CFB461968}" type="datetimeFigureOut">
              <a:rPr lang="en-US" smtClean="0"/>
              <a:t>9/16/24</a:t>
            </a:fld>
            <a:endParaRPr lang="en-US"/>
          </a:p>
        </p:txBody>
      </p:sp>
      <p:sp>
        <p:nvSpPr>
          <p:cNvPr id="7" name="Footer Placeholder 6"/>
          <p:cNvSpPr>
            <a:spLocks noGrp="1"/>
          </p:cNvSpPr>
          <p:nvPr>
            <p:ph type="ftr" sz="quarter" idx="11"/>
          </p:nvPr>
        </p:nvSpPr>
        <p:spPr/>
        <p:txBody>
          <a:bodyPr/>
          <a:lstStyle/>
          <a:p>
            <a:endParaRPr lang="en-US"/>
          </a:p>
        </p:txBody>
      </p:sp>
      <p:sp>
        <p:nvSpPr>
          <p:cNvPr id="8" name="Slide Number Placeholder 7"/>
          <p:cNvSpPr>
            <a:spLocks noGrp="1"/>
          </p:cNvSpPr>
          <p:nvPr>
            <p:ph type="sldNum" sz="quarter" idx="12"/>
          </p:nvPr>
        </p:nvSpPr>
        <p:spPr/>
        <p:txBody>
          <a:bodyPr/>
          <a:lstStyle/>
          <a:p>
            <a:fld id="{0ABEFD61-5E6F-2B4A-9FA3-C253F89CE0FF}" type="slidenum">
              <a:rPr lang="en-US" smtClean="0"/>
              <a:t>‹#›</a:t>
            </a:fld>
            <a:endParaRPr lang="en-US"/>
          </a:p>
        </p:txBody>
      </p:sp>
    </p:spTree>
    <p:extLst>
      <p:ext uri="{BB962C8B-B14F-4D97-AF65-F5344CB8AC3E}">
        <p14:creationId xmlns:p14="http://schemas.microsoft.com/office/powerpoint/2010/main" val="20014428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6493B297-09CF-6645-AA89-404CFB461968}" type="datetimeFigureOut">
              <a:rPr lang="en-US" smtClean="0"/>
              <a:t>9/16/24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ABEFD61-5E6F-2B4A-9FA3-C253F89CE0FF}" type="slidenum">
              <a:rPr lang="en-US" smtClean="0"/>
              <a:t>‹#›</a:t>
            </a:fld>
            <a:endParaRPr lang="en-US"/>
          </a:p>
        </p:txBody>
      </p:sp>
    </p:spTree>
    <p:extLst>
      <p:ext uri="{BB962C8B-B14F-4D97-AF65-F5344CB8AC3E}">
        <p14:creationId xmlns:p14="http://schemas.microsoft.com/office/powerpoint/2010/main" val="19229503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6493B297-09CF-6645-AA89-404CFB461968}" type="datetimeFigureOut">
              <a:rPr lang="en-US" smtClean="0"/>
              <a:t>9/16/24</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0ABEFD61-5E6F-2B4A-9FA3-C253F89CE0FF}" type="slidenum">
              <a:rPr lang="en-US" smtClean="0"/>
              <a:t>‹#›</a:t>
            </a:fld>
            <a:endParaRPr lang="en-US"/>
          </a:p>
        </p:txBody>
      </p:sp>
    </p:spTree>
    <p:extLst>
      <p:ext uri="{BB962C8B-B14F-4D97-AF65-F5344CB8AC3E}">
        <p14:creationId xmlns:p14="http://schemas.microsoft.com/office/powerpoint/2010/main" val="36803211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6493B297-09CF-6645-AA89-404CFB461968}" type="datetimeFigureOut">
              <a:rPr lang="en-US" smtClean="0"/>
              <a:t>9/16/24</a:t>
            </a:fld>
            <a:endParaRPr lang="en-US"/>
          </a:p>
        </p:txBody>
      </p:sp>
      <p:sp>
        <p:nvSpPr>
          <p:cNvPr id="9" name="Footer Placeholder 8"/>
          <p:cNvSpPr>
            <a:spLocks noGrp="1"/>
          </p:cNvSpPr>
          <p:nvPr>
            <p:ph type="ftr" sz="quarter" idx="11"/>
          </p:nvPr>
        </p:nvSpPr>
        <p:spPr>
          <a:xfrm>
            <a:off x="3499101" y="6356350"/>
            <a:ext cx="5911517" cy="365125"/>
          </a:xfrm>
        </p:spPr>
        <p:txBody>
          <a:bodyPr/>
          <a:lstStyle/>
          <a:p>
            <a:endParaRPr lang="en-US"/>
          </a:p>
        </p:txBody>
      </p:sp>
      <p:sp>
        <p:nvSpPr>
          <p:cNvPr id="10" name="Slide Number Placeholder 9"/>
          <p:cNvSpPr>
            <a:spLocks noGrp="1"/>
          </p:cNvSpPr>
          <p:nvPr>
            <p:ph type="sldNum" sz="quarter" idx="12"/>
          </p:nvPr>
        </p:nvSpPr>
        <p:spPr/>
        <p:txBody>
          <a:bodyPr/>
          <a:lstStyle/>
          <a:p>
            <a:fld id="{0ABEFD61-5E6F-2B4A-9FA3-C253F89CE0FF}" type="slidenum">
              <a:rPr lang="en-US" smtClean="0"/>
              <a:t>‹#›</a:t>
            </a:fld>
            <a:endParaRPr lang="en-US"/>
          </a:p>
        </p:txBody>
      </p:sp>
    </p:spTree>
    <p:extLst>
      <p:ext uri="{BB962C8B-B14F-4D97-AF65-F5344CB8AC3E}">
        <p14:creationId xmlns:p14="http://schemas.microsoft.com/office/powerpoint/2010/main" val="9806197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6493B297-09CF-6645-AA89-404CFB461968}" type="datetimeFigureOut">
              <a:rPr lang="en-US" smtClean="0"/>
              <a:t>9/16/24</a:t>
            </a:fld>
            <a:endParaRPr lang="en-US"/>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0ABEFD61-5E6F-2B4A-9FA3-C253F89CE0FF}" type="slidenum">
              <a:rPr lang="en-US" smtClean="0"/>
              <a:t>‹#›</a:t>
            </a:fld>
            <a:endParaRPr lang="en-US"/>
          </a:p>
        </p:txBody>
      </p:sp>
    </p:spTree>
    <p:extLst>
      <p:ext uri="{BB962C8B-B14F-4D97-AF65-F5344CB8AC3E}">
        <p14:creationId xmlns:p14="http://schemas.microsoft.com/office/powerpoint/2010/main" val="2598220805"/>
      </p:ext>
    </p:extLst>
  </p:cSld>
  <p:clrMap bg1="lt1" tx1="dk1" bg2="lt2" tx2="dk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Lst>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3.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3.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3.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3.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8.xml"/><Relationship Id="rId7" Type="http://schemas.openxmlformats.org/officeDocument/2006/relationships/image" Target="../media/image17.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notesSlide" Target="../notesSlides/notesSlide3.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3.png"/><Relationship Id="rId4" Type="http://schemas.openxmlformats.org/officeDocument/2006/relationships/hyperlink" Target="https://www.kaggle.com/datasets/asaniczka/wages-by-education-in-the-usa-1973-2022" TargetMode="Externa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3.png"/><Relationship Id="rId4" Type="http://schemas.openxmlformats.org/officeDocument/2006/relationships/notesSlide" Target="../notesSlides/notesSlide1.xml"/><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2.xml"/><Relationship Id="rId7" Type="http://schemas.openxmlformats.org/officeDocument/2006/relationships/diagramColors" Target="../diagrams/colors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microsoft.com/office/2007/relationships/media" Target="../media/media7.m4a"/><Relationship Id="rId7" Type="http://schemas.openxmlformats.org/officeDocument/2006/relationships/image" Target="../media/image3.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5.jpeg"/><Relationship Id="rId5" Type="http://schemas.openxmlformats.org/officeDocument/2006/relationships/slideLayout" Target="../slideLayouts/slideLayout2.xml"/><Relationship Id="rId4" Type="http://schemas.openxmlformats.org/officeDocument/2006/relationships/audio" Target="../media/media7.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image" Target="../media/image4.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07CBBDD0-4420-4A50-96AB-392F9B97CF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465BA403-54B9-4A0B-BC79-028C495C03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7552943"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FF28D25B-3B25-BAEC-268F-BF03F88AC6AE}"/>
              </a:ext>
            </a:extLst>
          </p:cNvPr>
          <p:cNvSpPr>
            <a:spLocks noGrp="1"/>
          </p:cNvSpPr>
          <p:nvPr>
            <p:ph type="ctrTitle"/>
          </p:nvPr>
        </p:nvSpPr>
        <p:spPr>
          <a:xfrm>
            <a:off x="1069848" y="1298448"/>
            <a:ext cx="6068070" cy="3255264"/>
          </a:xfrm>
        </p:spPr>
        <p:txBody>
          <a:bodyPr>
            <a:normAutofit/>
          </a:bodyPr>
          <a:lstStyle/>
          <a:p>
            <a:r>
              <a:rPr lang="en-US" b="1"/>
              <a:t>Hourly Wages</a:t>
            </a:r>
          </a:p>
        </p:txBody>
      </p:sp>
      <p:sp>
        <p:nvSpPr>
          <p:cNvPr id="3" name="Subtitle 2">
            <a:extLst>
              <a:ext uri="{FF2B5EF4-FFF2-40B4-BE49-F238E27FC236}">
                <a16:creationId xmlns:a16="http://schemas.microsoft.com/office/drawing/2014/main" id="{DA854768-9457-B543-F277-16A3B6F45A75}"/>
              </a:ext>
            </a:extLst>
          </p:cNvPr>
          <p:cNvSpPr>
            <a:spLocks noGrp="1"/>
          </p:cNvSpPr>
          <p:nvPr>
            <p:ph type="subTitle" idx="1"/>
          </p:nvPr>
        </p:nvSpPr>
        <p:spPr>
          <a:xfrm>
            <a:off x="1100014" y="4670246"/>
            <a:ext cx="6037903" cy="914400"/>
          </a:xfrm>
        </p:spPr>
        <p:txBody>
          <a:bodyPr>
            <a:normAutofit/>
          </a:bodyPr>
          <a:lstStyle/>
          <a:p>
            <a:r>
              <a:rPr lang="en-US"/>
              <a:t>Riley James, Tiffany Le, Jake McCoy and Paige O’Connell</a:t>
            </a:r>
          </a:p>
        </p:txBody>
      </p:sp>
      <p:pic>
        <p:nvPicPr>
          <p:cNvPr id="7" name="Graphic 6" descr="Money">
            <a:extLst>
              <a:ext uri="{FF2B5EF4-FFF2-40B4-BE49-F238E27FC236}">
                <a16:creationId xmlns:a16="http://schemas.microsoft.com/office/drawing/2014/main" id="{332319F3-737A-E670-526D-15F122BDE56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037574" y="1695799"/>
            <a:ext cx="3458249" cy="3458249"/>
          </a:xfrm>
          <a:prstGeom prst="rect">
            <a:avLst/>
          </a:prstGeom>
        </p:spPr>
      </p:pic>
      <p:sp>
        <p:nvSpPr>
          <p:cNvPr id="23" name="Rectangle 22">
            <a:extLst>
              <a:ext uri="{FF2B5EF4-FFF2-40B4-BE49-F238E27FC236}">
                <a16:creationId xmlns:a16="http://schemas.microsoft.com/office/drawing/2014/main" id="{DC8C6883-513A-4FE8-8B55-7AA2A13A9B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5" name="Audio Recording Dec 8, 2023 at 11:44:27 AM">
            <a:hlinkClick r:id="" action="ppaction://media"/>
            <a:extLst>
              <a:ext uri="{FF2B5EF4-FFF2-40B4-BE49-F238E27FC236}">
                <a16:creationId xmlns:a16="http://schemas.microsoft.com/office/drawing/2014/main" id="{FDC25630-86CA-596E-48A8-306694B5297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683023" y="352552"/>
            <a:ext cx="812800" cy="812800"/>
          </a:xfrm>
          <a:prstGeom prst="rect">
            <a:avLst/>
          </a:prstGeom>
        </p:spPr>
      </p:pic>
    </p:spTree>
    <p:extLst>
      <p:ext uri="{BB962C8B-B14F-4D97-AF65-F5344CB8AC3E}">
        <p14:creationId xmlns:p14="http://schemas.microsoft.com/office/powerpoint/2010/main" val="690225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36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E4215-4268-8ECF-2567-89E3D6CF0E1B}"/>
              </a:ext>
            </a:extLst>
          </p:cNvPr>
          <p:cNvSpPr>
            <a:spLocks noGrp="1"/>
          </p:cNvSpPr>
          <p:nvPr>
            <p:ph type="title"/>
          </p:nvPr>
        </p:nvSpPr>
        <p:spPr>
          <a:xfrm>
            <a:off x="25070" y="881888"/>
            <a:ext cx="3479623" cy="685292"/>
          </a:xfrm>
        </p:spPr>
        <p:txBody>
          <a:bodyPr>
            <a:normAutofit fontScale="90000"/>
          </a:bodyPr>
          <a:lstStyle/>
          <a:p>
            <a:r>
              <a:rPr lang="en-US" b="1"/>
              <a:t>Regression for Race</a:t>
            </a:r>
          </a:p>
        </p:txBody>
      </p:sp>
      <p:pic>
        <p:nvPicPr>
          <p:cNvPr id="17" name="Content Placeholder 16" descr="A white rectangular sign with black text&#10;&#10;Description automatically generated">
            <a:extLst>
              <a:ext uri="{FF2B5EF4-FFF2-40B4-BE49-F238E27FC236}">
                <a16:creationId xmlns:a16="http://schemas.microsoft.com/office/drawing/2014/main" id="{8B6D5EC8-F29F-0292-025F-7377ED041F3B}"/>
              </a:ext>
            </a:extLst>
          </p:cNvPr>
          <p:cNvPicPr>
            <a:picLocks noGrp="1" noChangeAspect="1"/>
          </p:cNvPicPr>
          <p:nvPr>
            <p:ph idx="1"/>
          </p:nvPr>
        </p:nvPicPr>
        <p:blipFill>
          <a:blip r:embed="rId4"/>
          <a:stretch>
            <a:fillRect/>
          </a:stretch>
        </p:blipFill>
        <p:spPr>
          <a:xfrm>
            <a:off x="3826538" y="4078697"/>
            <a:ext cx="7839092" cy="1453100"/>
          </a:xfrm>
        </p:spPr>
      </p:pic>
      <p:sp>
        <p:nvSpPr>
          <p:cNvPr id="3" name="TextBox 2">
            <a:extLst>
              <a:ext uri="{FF2B5EF4-FFF2-40B4-BE49-F238E27FC236}">
                <a16:creationId xmlns:a16="http://schemas.microsoft.com/office/drawing/2014/main" id="{DB41AC5E-AE94-8BD4-E207-2899DD0E59D9}"/>
              </a:ext>
            </a:extLst>
          </p:cNvPr>
          <p:cNvSpPr txBox="1"/>
          <p:nvPr/>
        </p:nvSpPr>
        <p:spPr>
          <a:xfrm>
            <a:off x="0" y="1749672"/>
            <a:ext cx="3413163" cy="3323987"/>
          </a:xfrm>
          <a:prstGeom prst="rect">
            <a:avLst/>
          </a:prstGeom>
          <a:noFill/>
        </p:spPr>
        <p:txBody>
          <a:bodyPr wrap="square" rtlCol="0">
            <a:spAutoFit/>
          </a:bodyPr>
          <a:lstStyle/>
          <a:p>
            <a:pPr marL="285750" indent="-285750">
              <a:buFont typeface="Courier New" panose="02070309020205020404" pitchFamily="49" charset="0"/>
              <a:buChar char="o"/>
            </a:pPr>
            <a:r>
              <a:rPr lang="en-US" sz="1500">
                <a:solidFill>
                  <a:schemeClr val="bg1"/>
                </a:solidFill>
              </a:rPr>
              <a:t>White was the base case</a:t>
            </a:r>
          </a:p>
          <a:p>
            <a:pPr marL="285750" indent="-285750">
              <a:buFont typeface="Courier New" panose="02070309020205020404" pitchFamily="49" charset="0"/>
              <a:buChar char="o"/>
            </a:pPr>
            <a:r>
              <a:rPr lang="en-US" sz="1500">
                <a:solidFill>
                  <a:schemeClr val="bg1"/>
                </a:solidFill>
              </a:rPr>
              <a:t>Ran regression with hourly wage as our y and our x variables were black and Hispanic</a:t>
            </a:r>
          </a:p>
          <a:p>
            <a:pPr marL="285750" indent="-285750">
              <a:buFont typeface="Courier New" panose="02070309020205020404" pitchFamily="49" charset="0"/>
              <a:buChar char="o"/>
            </a:pPr>
            <a:r>
              <a:rPr lang="en-US" sz="1500">
                <a:solidFill>
                  <a:schemeClr val="bg1"/>
                </a:solidFill>
              </a:rPr>
              <a:t>We then removed Hispanic as it resulted in the greatest p-value, </a:t>
            </a:r>
            <a:r>
              <a:rPr lang="en-US" sz="1500" b="1">
                <a:solidFill>
                  <a:schemeClr val="bg1"/>
                </a:solidFill>
              </a:rPr>
              <a:t>0.60 </a:t>
            </a:r>
            <a:r>
              <a:rPr lang="en-US" sz="1500">
                <a:solidFill>
                  <a:schemeClr val="bg1"/>
                </a:solidFill>
              </a:rPr>
              <a:t>which meant it was not significant </a:t>
            </a:r>
          </a:p>
          <a:p>
            <a:pPr marL="285750" indent="-285750">
              <a:buFont typeface="Courier New" panose="02070309020205020404" pitchFamily="49" charset="0"/>
              <a:buChar char="o"/>
            </a:pPr>
            <a:r>
              <a:rPr lang="en-US" sz="1500">
                <a:solidFill>
                  <a:schemeClr val="bg1"/>
                </a:solidFill>
              </a:rPr>
              <a:t>We then did another regression with hourly wage as our y and black as our x</a:t>
            </a:r>
          </a:p>
          <a:p>
            <a:pPr marL="285750" indent="-285750">
              <a:buFont typeface="Courier New" panose="02070309020205020404" pitchFamily="49" charset="0"/>
              <a:buChar char="o"/>
            </a:pPr>
            <a:r>
              <a:rPr lang="en-US" sz="1500">
                <a:solidFill>
                  <a:schemeClr val="bg1"/>
                </a:solidFill>
              </a:rPr>
              <a:t>We found that  when you are black, you make $3.54 less relative to White and Hispanic people</a:t>
            </a:r>
          </a:p>
          <a:p>
            <a:endParaRPr lang="en-US" sz="1500"/>
          </a:p>
        </p:txBody>
      </p:sp>
      <p:pic>
        <p:nvPicPr>
          <p:cNvPr id="7" name="Picture 6" descr="A white paper with black text and numbers&#10;&#10;Description automatically generated">
            <a:extLst>
              <a:ext uri="{FF2B5EF4-FFF2-40B4-BE49-F238E27FC236}">
                <a16:creationId xmlns:a16="http://schemas.microsoft.com/office/drawing/2014/main" id="{80E12E6D-26C5-7D89-CA81-04B8BF77CFB9}"/>
              </a:ext>
            </a:extLst>
          </p:cNvPr>
          <p:cNvPicPr>
            <a:picLocks noChangeAspect="1"/>
          </p:cNvPicPr>
          <p:nvPr/>
        </p:nvPicPr>
        <p:blipFill>
          <a:blip r:embed="rId5"/>
          <a:stretch>
            <a:fillRect/>
          </a:stretch>
        </p:blipFill>
        <p:spPr>
          <a:xfrm>
            <a:off x="3826539" y="1023692"/>
            <a:ext cx="7438057" cy="1667928"/>
          </a:xfrm>
          <a:prstGeom prst="rect">
            <a:avLst/>
          </a:prstGeom>
        </p:spPr>
      </p:pic>
      <p:sp>
        <p:nvSpPr>
          <p:cNvPr id="8" name="TextBox 7">
            <a:extLst>
              <a:ext uri="{FF2B5EF4-FFF2-40B4-BE49-F238E27FC236}">
                <a16:creationId xmlns:a16="http://schemas.microsoft.com/office/drawing/2014/main" id="{FFBEBA5C-330C-4A40-C3C1-648A1BCC88FA}"/>
              </a:ext>
            </a:extLst>
          </p:cNvPr>
          <p:cNvSpPr txBox="1"/>
          <p:nvPr/>
        </p:nvSpPr>
        <p:spPr>
          <a:xfrm>
            <a:off x="3826539" y="654360"/>
            <a:ext cx="3636252" cy="369332"/>
          </a:xfrm>
          <a:prstGeom prst="rect">
            <a:avLst/>
          </a:prstGeom>
          <a:noFill/>
        </p:spPr>
        <p:txBody>
          <a:bodyPr wrap="none" rtlCol="0">
            <a:spAutoFit/>
          </a:bodyPr>
          <a:lstStyle/>
          <a:p>
            <a:r>
              <a:rPr lang="en-US" b="1"/>
              <a:t>Regression with black and Hispanic</a:t>
            </a:r>
          </a:p>
        </p:txBody>
      </p:sp>
      <p:sp>
        <p:nvSpPr>
          <p:cNvPr id="10" name="TextBox 9">
            <a:extLst>
              <a:ext uri="{FF2B5EF4-FFF2-40B4-BE49-F238E27FC236}">
                <a16:creationId xmlns:a16="http://schemas.microsoft.com/office/drawing/2014/main" id="{B33978D8-3A95-8367-72BA-1C8412DBA24D}"/>
              </a:ext>
            </a:extLst>
          </p:cNvPr>
          <p:cNvSpPr txBox="1"/>
          <p:nvPr/>
        </p:nvSpPr>
        <p:spPr>
          <a:xfrm>
            <a:off x="3794323" y="3681181"/>
            <a:ext cx="2828338" cy="369332"/>
          </a:xfrm>
          <a:prstGeom prst="rect">
            <a:avLst/>
          </a:prstGeom>
          <a:noFill/>
        </p:spPr>
        <p:txBody>
          <a:bodyPr wrap="none" rtlCol="0">
            <a:spAutoFit/>
          </a:bodyPr>
          <a:lstStyle/>
          <a:p>
            <a:r>
              <a:rPr lang="en-US" b="1"/>
              <a:t>Regression with black only</a:t>
            </a:r>
          </a:p>
        </p:txBody>
      </p:sp>
      <p:pic>
        <p:nvPicPr>
          <p:cNvPr id="4" name="Audio Recording Dec 8, 2023 at 11:55:36 AM">
            <a:hlinkClick r:id="" action="ppaction://media"/>
            <a:extLst>
              <a:ext uri="{FF2B5EF4-FFF2-40B4-BE49-F238E27FC236}">
                <a16:creationId xmlns:a16="http://schemas.microsoft.com/office/drawing/2014/main" id="{D4A43572-5B02-6231-B22E-094119DAB95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811266" y="0"/>
            <a:ext cx="812800" cy="812800"/>
          </a:xfrm>
          <a:prstGeom prst="rect">
            <a:avLst/>
          </a:prstGeom>
        </p:spPr>
      </p:pic>
    </p:spTree>
    <p:extLst>
      <p:ext uri="{BB962C8B-B14F-4D97-AF65-F5344CB8AC3E}">
        <p14:creationId xmlns:p14="http://schemas.microsoft.com/office/powerpoint/2010/main" val="1309376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0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E4215-4268-8ECF-2567-89E3D6CF0E1B}"/>
              </a:ext>
            </a:extLst>
          </p:cNvPr>
          <p:cNvSpPr>
            <a:spLocks noGrp="1"/>
          </p:cNvSpPr>
          <p:nvPr>
            <p:ph type="title"/>
          </p:nvPr>
        </p:nvSpPr>
        <p:spPr>
          <a:xfrm>
            <a:off x="0" y="414528"/>
            <a:ext cx="3479623" cy="1038860"/>
          </a:xfrm>
        </p:spPr>
        <p:txBody>
          <a:bodyPr>
            <a:normAutofit/>
          </a:bodyPr>
          <a:lstStyle/>
          <a:p>
            <a:r>
              <a:rPr lang="en-US" sz="2800" b="1"/>
              <a:t>Regression for Gender</a:t>
            </a:r>
          </a:p>
        </p:txBody>
      </p:sp>
      <p:pic>
        <p:nvPicPr>
          <p:cNvPr id="8" name="Picture 7" descr="A white rectangular sign with black text&#10;&#10;Description automatically generated">
            <a:extLst>
              <a:ext uri="{FF2B5EF4-FFF2-40B4-BE49-F238E27FC236}">
                <a16:creationId xmlns:a16="http://schemas.microsoft.com/office/drawing/2014/main" id="{9E14DCF6-70C8-8BA4-05F9-EC5F4E54F5E9}"/>
              </a:ext>
            </a:extLst>
          </p:cNvPr>
          <p:cNvPicPr>
            <a:picLocks noChangeAspect="1"/>
          </p:cNvPicPr>
          <p:nvPr/>
        </p:nvPicPr>
        <p:blipFill>
          <a:blip r:embed="rId4"/>
          <a:stretch>
            <a:fillRect/>
          </a:stretch>
        </p:blipFill>
        <p:spPr>
          <a:xfrm>
            <a:off x="3575550" y="2538141"/>
            <a:ext cx="8161337" cy="1467207"/>
          </a:xfrm>
          <a:prstGeom prst="rect">
            <a:avLst/>
          </a:prstGeom>
        </p:spPr>
      </p:pic>
      <p:sp>
        <p:nvSpPr>
          <p:cNvPr id="3" name="TextBox 2">
            <a:extLst>
              <a:ext uri="{FF2B5EF4-FFF2-40B4-BE49-F238E27FC236}">
                <a16:creationId xmlns:a16="http://schemas.microsoft.com/office/drawing/2014/main" id="{C1F1D253-12E3-3224-7BD2-2F139CE8F146}"/>
              </a:ext>
            </a:extLst>
          </p:cNvPr>
          <p:cNvSpPr txBox="1"/>
          <p:nvPr/>
        </p:nvSpPr>
        <p:spPr>
          <a:xfrm>
            <a:off x="0" y="1707443"/>
            <a:ext cx="3413163" cy="1661993"/>
          </a:xfrm>
          <a:prstGeom prst="rect">
            <a:avLst/>
          </a:prstGeom>
          <a:noFill/>
        </p:spPr>
        <p:txBody>
          <a:bodyPr wrap="square" rtlCol="0">
            <a:spAutoFit/>
          </a:bodyPr>
          <a:lstStyle/>
          <a:p>
            <a:pPr marL="285750" indent="-285750">
              <a:buFont typeface="Courier New" panose="02070309020205020404" pitchFamily="49" charset="0"/>
              <a:buChar char="o"/>
            </a:pPr>
            <a:r>
              <a:rPr lang="en-US" sz="1700">
                <a:solidFill>
                  <a:schemeClr val="bg1"/>
                </a:solidFill>
              </a:rPr>
              <a:t>Female was the base case</a:t>
            </a:r>
          </a:p>
          <a:p>
            <a:pPr marL="285750" indent="-285750">
              <a:buFont typeface="Courier New" panose="02070309020205020404" pitchFamily="49" charset="0"/>
              <a:buChar char="o"/>
            </a:pPr>
            <a:r>
              <a:rPr lang="en-US" sz="1700">
                <a:solidFill>
                  <a:schemeClr val="bg1"/>
                </a:solidFill>
              </a:rPr>
              <a:t>We did a simple regression with hourly wage as our y and men as our x </a:t>
            </a:r>
          </a:p>
          <a:p>
            <a:pPr marL="285750" indent="-285750">
              <a:buFont typeface="Courier New" panose="02070309020205020404" pitchFamily="49" charset="0"/>
              <a:buChar char="o"/>
            </a:pPr>
            <a:r>
              <a:rPr lang="en-US" sz="1700">
                <a:solidFill>
                  <a:schemeClr val="bg1"/>
                </a:solidFill>
              </a:rPr>
              <a:t>We found that men make $8.06 more relative to women </a:t>
            </a:r>
          </a:p>
        </p:txBody>
      </p:sp>
      <p:sp>
        <p:nvSpPr>
          <p:cNvPr id="12" name="TextBox 11">
            <a:extLst>
              <a:ext uri="{FF2B5EF4-FFF2-40B4-BE49-F238E27FC236}">
                <a16:creationId xmlns:a16="http://schemas.microsoft.com/office/drawing/2014/main" id="{9DD141FA-BEE5-A80C-41E0-1CE3176D75DF}"/>
              </a:ext>
            </a:extLst>
          </p:cNvPr>
          <p:cNvSpPr txBox="1"/>
          <p:nvPr/>
        </p:nvSpPr>
        <p:spPr>
          <a:xfrm>
            <a:off x="3575550" y="2076775"/>
            <a:ext cx="2315377" cy="369332"/>
          </a:xfrm>
          <a:prstGeom prst="rect">
            <a:avLst/>
          </a:prstGeom>
          <a:noFill/>
        </p:spPr>
        <p:txBody>
          <a:bodyPr wrap="none" rtlCol="0">
            <a:spAutoFit/>
          </a:bodyPr>
          <a:lstStyle/>
          <a:p>
            <a:r>
              <a:rPr lang="en-US" b="1"/>
              <a:t>Regression with male</a:t>
            </a:r>
          </a:p>
        </p:txBody>
      </p:sp>
      <p:pic>
        <p:nvPicPr>
          <p:cNvPr id="13" name="Audio Recording Dec 8, 2023 at 11:56:13 AM" descr="Audio Recording Dec 8, 2023 at 11:56:13 AM">
            <a:hlinkClick r:id="" action="ppaction://media"/>
            <a:extLst>
              <a:ext uri="{FF2B5EF4-FFF2-40B4-BE49-F238E27FC236}">
                <a16:creationId xmlns:a16="http://schemas.microsoft.com/office/drawing/2014/main" id="{97C0CA14-A7A0-80E9-5135-BB9BBE291FA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0970" y="0"/>
            <a:ext cx="812800" cy="812800"/>
          </a:xfrm>
          <a:prstGeom prst="rect">
            <a:avLst/>
          </a:prstGeom>
        </p:spPr>
      </p:pic>
    </p:spTree>
    <p:extLst>
      <p:ext uri="{BB962C8B-B14F-4D97-AF65-F5344CB8AC3E}">
        <p14:creationId xmlns:p14="http://schemas.microsoft.com/office/powerpoint/2010/main" val="615045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384"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E4215-4268-8ECF-2567-89E3D6CF0E1B}"/>
              </a:ext>
            </a:extLst>
          </p:cNvPr>
          <p:cNvSpPr>
            <a:spLocks noGrp="1"/>
          </p:cNvSpPr>
          <p:nvPr>
            <p:ph type="title"/>
          </p:nvPr>
        </p:nvSpPr>
        <p:spPr>
          <a:xfrm>
            <a:off x="-66460" y="427007"/>
            <a:ext cx="3479623" cy="1453101"/>
          </a:xfrm>
        </p:spPr>
        <p:txBody>
          <a:bodyPr>
            <a:normAutofit/>
          </a:bodyPr>
          <a:lstStyle/>
          <a:p>
            <a:pPr algn="ctr"/>
            <a:r>
              <a:rPr lang="en-US" b="1"/>
              <a:t>Regression for Level of Education</a:t>
            </a:r>
          </a:p>
        </p:txBody>
      </p:sp>
      <p:sp>
        <p:nvSpPr>
          <p:cNvPr id="3" name="TextBox 2">
            <a:extLst>
              <a:ext uri="{FF2B5EF4-FFF2-40B4-BE49-F238E27FC236}">
                <a16:creationId xmlns:a16="http://schemas.microsoft.com/office/drawing/2014/main" id="{461FDC9D-E583-EE8C-0541-4A35D8AEA429}"/>
              </a:ext>
            </a:extLst>
          </p:cNvPr>
          <p:cNvSpPr txBox="1"/>
          <p:nvPr/>
        </p:nvSpPr>
        <p:spPr>
          <a:xfrm>
            <a:off x="0" y="2017894"/>
            <a:ext cx="3413163" cy="1661993"/>
          </a:xfrm>
          <a:prstGeom prst="rect">
            <a:avLst/>
          </a:prstGeom>
          <a:noFill/>
        </p:spPr>
        <p:txBody>
          <a:bodyPr wrap="square" rtlCol="0">
            <a:spAutoFit/>
          </a:bodyPr>
          <a:lstStyle/>
          <a:p>
            <a:pPr marL="285750" indent="-285750">
              <a:buFont typeface="Courier New" panose="02070309020205020404" pitchFamily="49" charset="0"/>
              <a:buChar char="o"/>
            </a:pPr>
            <a:r>
              <a:rPr lang="en-US" sz="1700">
                <a:solidFill>
                  <a:schemeClr val="bg1"/>
                </a:solidFill>
              </a:rPr>
              <a:t>Some college was the base case</a:t>
            </a:r>
          </a:p>
          <a:p>
            <a:pPr marL="285750" indent="-285750">
              <a:buFont typeface="Courier New" panose="02070309020205020404" pitchFamily="49" charset="0"/>
              <a:buChar char="o"/>
            </a:pPr>
            <a:r>
              <a:rPr lang="en-US" sz="1700">
                <a:solidFill>
                  <a:schemeClr val="bg1"/>
                </a:solidFill>
              </a:rPr>
              <a:t>We then ran a multi-regression with the remaining 4 variables </a:t>
            </a:r>
          </a:p>
          <a:p>
            <a:pPr marL="285750" indent="-285750">
              <a:buFont typeface="Courier New" panose="02070309020205020404" pitchFamily="49" charset="0"/>
              <a:buChar char="o"/>
            </a:pPr>
            <a:r>
              <a:rPr lang="en-US" sz="1700">
                <a:solidFill>
                  <a:schemeClr val="bg1"/>
                </a:solidFill>
              </a:rPr>
              <a:t>We then removed high school as it gave us the highest p-value of -</a:t>
            </a:r>
            <a:r>
              <a:rPr lang="en-US" sz="1700" b="1">
                <a:solidFill>
                  <a:schemeClr val="bg1"/>
                </a:solidFill>
              </a:rPr>
              <a:t>0.43</a:t>
            </a:r>
          </a:p>
        </p:txBody>
      </p:sp>
      <p:sp>
        <p:nvSpPr>
          <p:cNvPr id="11" name="TextBox 10">
            <a:extLst>
              <a:ext uri="{FF2B5EF4-FFF2-40B4-BE49-F238E27FC236}">
                <a16:creationId xmlns:a16="http://schemas.microsoft.com/office/drawing/2014/main" id="{36E7AEA5-C427-6913-39FE-579911C02925}"/>
              </a:ext>
            </a:extLst>
          </p:cNvPr>
          <p:cNvSpPr txBox="1"/>
          <p:nvPr/>
        </p:nvSpPr>
        <p:spPr>
          <a:xfrm>
            <a:off x="3945444" y="815003"/>
            <a:ext cx="7472687" cy="338554"/>
          </a:xfrm>
          <a:prstGeom prst="rect">
            <a:avLst/>
          </a:prstGeom>
          <a:noFill/>
        </p:spPr>
        <p:txBody>
          <a:bodyPr wrap="none" rtlCol="0">
            <a:spAutoFit/>
          </a:bodyPr>
          <a:lstStyle/>
          <a:p>
            <a:r>
              <a:rPr lang="en-US" sz="1600" b="1"/>
              <a:t>Regression with less than high school, high school, bachelors and advanced degree</a:t>
            </a:r>
          </a:p>
        </p:txBody>
      </p:sp>
      <p:pic>
        <p:nvPicPr>
          <p:cNvPr id="14" name="Picture 13" descr="A screenshot of a graph&#10;&#10;Description automatically generated">
            <a:extLst>
              <a:ext uri="{FF2B5EF4-FFF2-40B4-BE49-F238E27FC236}">
                <a16:creationId xmlns:a16="http://schemas.microsoft.com/office/drawing/2014/main" id="{CAA7999B-6030-9C0E-4B92-CF57462C8C07}"/>
              </a:ext>
            </a:extLst>
          </p:cNvPr>
          <p:cNvPicPr>
            <a:picLocks noChangeAspect="1"/>
          </p:cNvPicPr>
          <p:nvPr/>
        </p:nvPicPr>
        <p:blipFill>
          <a:blip r:embed="rId4"/>
          <a:stretch>
            <a:fillRect/>
          </a:stretch>
        </p:blipFill>
        <p:spPr>
          <a:xfrm>
            <a:off x="4304624" y="1388198"/>
            <a:ext cx="6754328" cy="4081603"/>
          </a:xfrm>
          <a:prstGeom prst="rect">
            <a:avLst/>
          </a:prstGeom>
        </p:spPr>
      </p:pic>
      <p:pic>
        <p:nvPicPr>
          <p:cNvPr id="15" name="Audio Recording Dec 8, 2023 at 11:56:40 AM" descr="Audio Recording Dec 8, 2023 at 11:56:40 AM">
            <a:hlinkClick r:id="" action="ppaction://media"/>
            <a:extLst>
              <a:ext uri="{FF2B5EF4-FFF2-40B4-BE49-F238E27FC236}">
                <a16:creationId xmlns:a16="http://schemas.microsoft.com/office/drawing/2014/main" id="{B432C3E1-BE96-C2E6-B264-FCA49A7FA90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833646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488"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E4215-4268-8ECF-2567-89E3D6CF0E1B}"/>
              </a:ext>
            </a:extLst>
          </p:cNvPr>
          <p:cNvSpPr>
            <a:spLocks noGrp="1"/>
          </p:cNvSpPr>
          <p:nvPr>
            <p:ph type="title"/>
          </p:nvPr>
        </p:nvSpPr>
        <p:spPr>
          <a:xfrm>
            <a:off x="-66460" y="762729"/>
            <a:ext cx="3479623" cy="1453101"/>
          </a:xfrm>
        </p:spPr>
        <p:txBody>
          <a:bodyPr>
            <a:normAutofit/>
          </a:bodyPr>
          <a:lstStyle/>
          <a:p>
            <a:pPr algn="ctr"/>
            <a:r>
              <a:rPr lang="en-US" b="1"/>
              <a:t>Continued Regression for Level of Education</a:t>
            </a:r>
          </a:p>
        </p:txBody>
      </p:sp>
      <p:pic>
        <p:nvPicPr>
          <p:cNvPr id="4" name="Picture 3" descr="A table of numbers and a few ones&#10;&#10;Description automatically generated with medium confidence">
            <a:extLst>
              <a:ext uri="{FF2B5EF4-FFF2-40B4-BE49-F238E27FC236}">
                <a16:creationId xmlns:a16="http://schemas.microsoft.com/office/drawing/2014/main" id="{FE52BFA5-2680-5C5D-9D3A-120EB0757F03}"/>
              </a:ext>
            </a:extLst>
          </p:cNvPr>
          <p:cNvPicPr>
            <a:picLocks noChangeAspect="1"/>
          </p:cNvPicPr>
          <p:nvPr/>
        </p:nvPicPr>
        <p:blipFill>
          <a:blip r:embed="rId4"/>
          <a:stretch>
            <a:fillRect/>
          </a:stretch>
        </p:blipFill>
        <p:spPr>
          <a:xfrm>
            <a:off x="3989976" y="1525702"/>
            <a:ext cx="7330670" cy="3806596"/>
          </a:xfrm>
          <a:prstGeom prst="rect">
            <a:avLst/>
          </a:prstGeom>
        </p:spPr>
      </p:pic>
      <p:sp>
        <p:nvSpPr>
          <p:cNvPr id="3" name="TextBox 2">
            <a:extLst>
              <a:ext uri="{FF2B5EF4-FFF2-40B4-BE49-F238E27FC236}">
                <a16:creationId xmlns:a16="http://schemas.microsoft.com/office/drawing/2014/main" id="{461FDC9D-E583-EE8C-0541-4A35D8AEA429}"/>
              </a:ext>
            </a:extLst>
          </p:cNvPr>
          <p:cNvSpPr txBox="1"/>
          <p:nvPr/>
        </p:nvSpPr>
        <p:spPr>
          <a:xfrm>
            <a:off x="0" y="2215830"/>
            <a:ext cx="3413163" cy="3539430"/>
          </a:xfrm>
          <a:prstGeom prst="rect">
            <a:avLst/>
          </a:prstGeom>
          <a:noFill/>
        </p:spPr>
        <p:txBody>
          <a:bodyPr wrap="square" rtlCol="0">
            <a:spAutoFit/>
          </a:bodyPr>
          <a:lstStyle/>
          <a:p>
            <a:pPr marL="285750" indent="-285750">
              <a:buFont typeface="Courier New" panose="02070309020205020404" pitchFamily="49" charset="0"/>
              <a:buChar char="o"/>
            </a:pPr>
            <a:r>
              <a:rPr lang="en-US" sz="1400" dirty="0">
                <a:solidFill>
                  <a:schemeClr val="bg1"/>
                </a:solidFill>
              </a:rPr>
              <a:t>Once we took out high school and re-did the regression</a:t>
            </a:r>
          </a:p>
          <a:p>
            <a:pPr marL="742950" lvl="1" indent="-285750">
              <a:buFont typeface="Courier New" panose="02070309020205020404" pitchFamily="49" charset="0"/>
              <a:buChar char="o"/>
            </a:pPr>
            <a:r>
              <a:rPr lang="en-US" sz="1400" dirty="0">
                <a:solidFill>
                  <a:schemeClr val="bg1"/>
                </a:solidFill>
              </a:rPr>
              <a:t>At this point, we did not need to calculate our regression further as our p-values were all  under 0.05</a:t>
            </a:r>
          </a:p>
          <a:p>
            <a:pPr marL="285750" indent="-285750">
              <a:buFont typeface="Arial" panose="020B0604020202020204" pitchFamily="34" charset="0"/>
              <a:buChar char="•"/>
            </a:pPr>
            <a:r>
              <a:rPr lang="en-US" sz="1400" dirty="0">
                <a:solidFill>
                  <a:schemeClr val="bg1"/>
                </a:solidFill>
              </a:rPr>
              <a:t>It is clear that</a:t>
            </a:r>
          </a:p>
          <a:p>
            <a:pPr marL="742950" lvl="1" indent="-285750">
              <a:buFont typeface="Arial" panose="020B0604020202020204" pitchFamily="34" charset="0"/>
              <a:buChar char="•"/>
            </a:pPr>
            <a:r>
              <a:rPr lang="en-US" sz="1400" dirty="0">
                <a:solidFill>
                  <a:schemeClr val="bg1"/>
                </a:solidFill>
              </a:rPr>
              <a:t>If your education level is less than high school you make $6.40 less relative to the other education level</a:t>
            </a:r>
          </a:p>
          <a:p>
            <a:pPr marL="742950" lvl="1" indent="-285750">
              <a:buFont typeface="Arial" panose="020B0604020202020204" pitchFamily="34" charset="0"/>
              <a:buChar char="•"/>
            </a:pPr>
            <a:r>
              <a:rPr lang="en-US" sz="1400" dirty="0">
                <a:solidFill>
                  <a:schemeClr val="bg1"/>
                </a:solidFill>
              </a:rPr>
              <a:t>If you have a bachelor's degree you make $15.62 more relative to the other education level</a:t>
            </a:r>
          </a:p>
          <a:p>
            <a:pPr marL="742950" lvl="1" indent="-285750">
              <a:buFont typeface="Arial" panose="020B0604020202020204" pitchFamily="34" charset="0"/>
              <a:buChar char="•"/>
            </a:pPr>
            <a:r>
              <a:rPr lang="en-US" sz="1400" dirty="0">
                <a:solidFill>
                  <a:schemeClr val="bg1"/>
                </a:solidFill>
              </a:rPr>
              <a:t>And if you have an advanced degree you make $27.55  more relative to the other factors</a:t>
            </a:r>
          </a:p>
        </p:txBody>
      </p:sp>
      <p:sp>
        <p:nvSpPr>
          <p:cNvPr id="12" name="TextBox 11">
            <a:extLst>
              <a:ext uri="{FF2B5EF4-FFF2-40B4-BE49-F238E27FC236}">
                <a16:creationId xmlns:a16="http://schemas.microsoft.com/office/drawing/2014/main" id="{A9F72F5D-BB78-0ACA-2EEC-9F76CDBECB73}"/>
              </a:ext>
            </a:extLst>
          </p:cNvPr>
          <p:cNvSpPr txBox="1"/>
          <p:nvPr/>
        </p:nvSpPr>
        <p:spPr>
          <a:xfrm>
            <a:off x="4652802" y="1187148"/>
            <a:ext cx="6358600" cy="338554"/>
          </a:xfrm>
          <a:prstGeom prst="rect">
            <a:avLst/>
          </a:prstGeom>
          <a:noFill/>
        </p:spPr>
        <p:txBody>
          <a:bodyPr wrap="none" rtlCol="0">
            <a:spAutoFit/>
          </a:bodyPr>
          <a:lstStyle/>
          <a:p>
            <a:r>
              <a:rPr lang="en-US" sz="1600" b="1"/>
              <a:t>Regression with less than high school, bachelors and advanced degree</a:t>
            </a:r>
          </a:p>
        </p:txBody>
      </p:sp>
      <p:pic>
        <p:nvPicPr>
          <p:cNvPr id="5" name="Audio Recording Dec 8, 2023 at 11:57:34 AM" descr="Audio Recording Dec 8, 2023 at 11:57:34 AM">
            <a:hlinkClick r:id="" action="ppaction://media"/>
            <a:extLst>
              <a:ext uri="{FF2B5EF4-FFF2-40B4-BE49-F238E27FC236}">
                <a16:creationId xmlns:a16="http://schemas.microsoft.com/office/drawing/2014/main" id="{F828E154-766B-D84C-6776-2E6AF14FB0E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40698" y="-50071"/>
            <a:ext cx="812800" cy="812800"/>
          </a:xfrm>
          <a:prstGeom prst="rect">
            <a:avLst/>
          </a:prstGeom>
        </p:spPr>
      </p:pic>
    </p:spTree>
    <p:extLst>
      <p:ext uri="{BB962C8B-B14F-4D97-AF65-F5344CB8AC3E}">
        <p14:creationId xmlns:p14="http://schemas.microsoft.com/office/powerpoint/2010/main" val="2520603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688"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E4215-4268-8ECF-2567-89E3D6CF0E1B}"/>
              </a:ext>
            </a:extLst>
          </p:cNvPr>
          <p:cNvSpPr>
            <a:spLocks noGrp="1"/>
          </p:cNvSpPr>
          <p:nvPr>
            <p:ph type="title"/>
          </p:nvPr>
        </p:nvSpPr>
        <p:spPr>
          <a:xfrm>
            <a:off x="-66460" y="912147"/>
            <a:ext cx="3479623" cy="745383"/>
          </a:xfrm>
        </p:spPr>
        <p:txBody>
          <a:bodyPr>
            <a:normAutofit/>
          </a:bodyPr>
          <a:lstStyle/>
          <a:p>
            <a:pPr algn="ctr"/>
            <a:r>
              <a:rPr lang="en-US" sz="4000" b="1"/>
              <a:t>Collinearity</a:t>
            </a:r>
          </a:p>
        </p:txBody>
      </p:sp>
      <p:pic>
        <p:nvPicPr>
          <p:cNvPr id="10" name="Content Placeholder 9" descr="A graph with green squares&#10;&#10;Description automatically generated">
            <a:extLst>
              <a:ext uri="{FF2B5EF4-FFF2-40B4-BE49-F238E27FC236}">
                <a16:creationId xmlns:a16="http://schemas.microsoft.com/office/drawing/2014/main" id="{F7BEE655-0ADD-815B-5527-C82213FAF858}"/>
              </a:ext>
            </a:extLst>
          </p:cNvPr>
          <p:cNvPicPr>
            <a:picLocks noGrp="1" noChangeAspect="1"/>
          </p:cNvPicPr>
          <p:nvPr>
            <p:ph idx="1"/>
          </p:nvPr>
        </p:nvPicPr>
        <p:blipFill>
          <a:blip r:embed="rId4"/>
          <a:stretch>
            <a:fillRect/>
          </a:stretch>
        </p:blipFill>
        <p:spPr>
          <a:xfrm>
            <a:off x="3867150" y="1709091"/>
            <a:ext cx="7315200" cy="3439819"/>
          </a:xfrm>
        </p:spPr>
      </p:pic>
      <p:sp>
        <p:nvSpPr>
          <p:cNvPr id="3" name="TextBox 2">
            <a:extLst>
              <a:ext uri="{FF2B5EF4-FFF2-40B4-BE49-F238E27FC236}">
                <a16:creationId xmlns:a16="http://schemas.microsoft.com/office/drawing/2014/main" id="{C60CFD19-AF3C-E4C6-BE87-6E5D1E993A42}"/>
              </a:ext>
            </a:extLst>
          </p:cNvPr>
          <p:cNvSpPr txBox="1"/>
          <p:nvPr/>
        </p:nvSpPr>
        <p:spPr>
          <a:xfrm>
            <a:off x="0" y="1821825"/>
            <a:ext cx="3413163" cy="1400383"/>
          </a:xfrm>
          <a:prstGeom prst="rect">
            <a:avLst/>
          </a:prstGeom>
          <a:noFill/>
        </p:spPr>
        <p:txBody>
          <a:bodyPr wrap="square" rtlCol="0">
            <a:spAutoFit/>
          </a:bodyPr>
          <a:lstStyle/>
          <a:p>
            <a:pPr marL="285750" indent="-285750">
              <a:buFont typeface="Courier New" panose="02070309020205020404" pitchFamily="49" charset="0"/>
              <a:buChar char="o"/>
            </a:pPr>
            <a:r>
              <a:rPr lang="en-US" sz="1700">
                <a:solidFill>
                  <a:schemeClr val="bg1"/>
                </a:solidFill>
              </a:rPr>
              <a:t>No correlation between any of our dependent variables </a:t>
            </a:r>
          </a:p>
          <a:p>
            <a:endParaRPr lang="en-US" sz="1700">
              <a:solidFill>
                <a:schemeClr val="bg1"/>
              </a:solidFill>
            </a:endParaRPr>
          </a:p>
          <a:p>
            <a:pPr marL="285750" indent="-285750">
              <a:buFont typeface="Courier New" panose="02070309020205020404" pitchFamily="49" charset="0"/>
              <a:buChar char="o"/>
            </a:pPr>
            <a:r>
              <a:rPr lang="en-US" sz="1700">
                <a:solidFill>
                  <a:schemeClr val="bg1"/>
                </a:solidFill>
              </a:rPr>
              <a:t>They all individually affect the hourly wage, but not each other</a:t>
            </a:r>
          </a:p>
        </p:txBody>
      </p:sp>
      <p:sp>
        <p:nvSpPr>
          <p:cNvPr id="6" name="TextBox 5">
            <a:extLst>
              <a:ext uri="{FF2B5EF4-FFF2-40B4-BE49-F238E27FC236}">
                <a16:creationId xmlns:a16="http://schemas.microsoft.com/office/drawing/2014/main" id="{2E8E56FC-72A7-2EEF-E6DB-CD0E3FE90EA7}"/>
              </a:ext>
            </a:extLst>
          </p:cNvPr>
          <p:cNvSpPr txBox="1"/>
          <p:nvPr/>
        </p:nvSpPr>
        <p:spPr>
          <a:xfrm>
            <a:off x="3763454" y="1370536"/>
            <a:ext cx="2616422" cy="338554"/>
          </a:xfrm>
          <a:prstGeom prst="rect">
            <a:avLst/>
          </a:prstGeom>
          <a:noFill/>
        </p:spPr>
        <p:txBody>
          <a:bodyPr wrap="none" rtlCol="0">
            <a:spAutoFit/>
          </a:bodyPr>
          <a:lstStyle/>
          <a:p>
            <a:r>
              <a:rPr lang="en-US" sz="1600" b="1"/>
              <a:t>Collinearity with base cases</a:t>
            </a:r>
          </a:p>
        </p:txBody>
      </p:sp>
      <p:pic>
        <p:nvPicPr>
          <p:cNvPr id="7" name="Audio Recording Dec 8, 2023 at 11:58:08 AM" descr="Audio Recording Dec 8, 2023 at 11:58:08 AM">
            <a:hlinkClick r:id="" action="ppaction://media"/>
            <a:extLst>
              <a:ext uri="{FF2B5EF4-FFF2-40B4-BE49-F238E27FC236}">
                <a16:creationId xmlns:a16="http://schemas.microsoft.com/office/drawing/2014/main" id="{6F7C138B-94FC-5258-5302-B47D87753B2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79200" y="0"/>
            <a:ext cx="812800" cy="812800"/>
          </a:xfrm>
          <a:prstGeom prst="rect">
            <a:avLst/>
          </a:prstGeom>
        </p:spPr>
      </p:pic>
    </p:spTree>
    <p:extLst>
      <p:ext uri="{BB962C8B-B14F-4D97-AF65-F5344CB8AC3E}">
        <p14:creationId xmlns:p14="http://schemas.microsoft.com/office/powerpoint/2010/main" val="259359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09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E4215-4268-8ECF-2567-89E3D6CF0E1B}"/>
              </a:ext>
            </a:extLst>
          </p:cNvPr>
          <p:cNvSpPr>
            <a:spLocks noGrp="1"/>
          </p:cNvSpPr>
          <p:nvPr>
            <p:ph type="title"/>
          </p:nvPr>
        </p:nvSpPr>
        <p:spPr>
          <a:xfrm>
            <a:off x="-66460" y="622904"/>
            <a:ext cx="3479623" cy="1453101"/>
          </a:xfrm>
        </p:spPr>
        <p:txBody>
          <a:bodyPr>
            <a:normAutofit/>
          </a:bodyPr>
          <a:lstStyle/>
          <a:p>
            <a:pPr algn="ctr"/>
            <a:r>
              <a:rPr lang="en-US" b="1"/>
              <a:t>Regression with no base cases</a:t>
            </a:r>
          </a:p>
        </p:txBody>
      </p:sp>
      <p:pic>
        <p:nvPicPr>
          <p:cNvPr id="6" name="Content Placeholder 5" descr="A table with numbers and a number on it&#10;&#10;Description automatically generated">
            <a:extLst>
              <a:ext uri="{FF2B5EF4-FFF2-40B4-BE49-F238E27FC236}">
                <a16:creationId xmlns:a16="http://schemas.microsoft.com/office/drawing/2014/main" id="{D3410141-24CF-4987-8386-22CC5B48BE79}"/>
              </a:ext>
            </a:extLst>
          </p:cNvPr>
          <p:cNvPicPr>
            <a:picLocks noGrp="1" noChangeAspect="1"/>
          </p:cNvPicPr>
          <p:nvPr>
            <p:ph idx="1"/>
          </p:nvPr>
        </p:nvPicPr>
        <p:blipFill>
          <a:blip r:embed="rId4"/>
          <a:stretch>
            <a:fillRect/>
          </a:stretch>
        </p:blipFill>
        <p:spPr>
          <a:xfrm>
            <a:off x="3985177" y="1087291"/>
            <a:ext cx="7370646" cy="4779752"/>
          </a:xfrm>
        </p:spPr>
      </p:pic>
      <p:sp>
        <p:nvSpPr>
          <p:cNvPr id="10" name="TextBox 9">
            <a:extLst>
              <a:ext uri="{FF2B5EF4-FFF2-40B4-BE49-F238E27FC236}">
                <a16:creationId xmlns:a16="http://schemas.microsoft.com/office/drawing/2014/main" id="{84870A04-8044-33A4-F7F2-442E77AEB5D1}"/>
              </a:ext>
            </a:extLst>
          </p:cNvPr>
          <p:cNvSpPr txBox="1"/>
          <p:nvPr/>
        </p:nvSpPr>
        <p:spPr>
          <a:xfrm>
            <a:off x="0" y="2339052"/>
            <a:ext cx="3413163" cy="1923604"/>
          </a:xfrm>
          <a:prstGeom prst="rect">
            <a:avLst/>
          </a:prstGeom>
          <a:noFill/>
        </p:spPr>
        <p:txBody>
          <a:bodyPr wrap="square" rtlCol="0">
            <a:spAutoFit/>
          </a:bodyPr>
          <a:lstStyle/>
          <a:p>
            <a:pPr marL="285750" indent="-285750">
              <a:buFont typeface="Courier New" panose="02070309020205020404" pitchFamily="49" charset="0"/>
              <a:buChar char="o"/>
            </a:pPr>
            <a:r>
              <a:rPr lang="en-US" sz="1700">
                <a:solidFill>
                  <a:schemeClr val="bg1"/>
                </a:solidFill>
              </a:rPr>
              <a:t>Big picture </a:t>
            </a:r>
          </a:p>
          <a:p>
            <a:pPr marL="285750" indent="-285750">
              <a:buFont typeface="Courier New" panose="02070309020205020404" pitchFamily="49" charset="0"/>
              <a:buChar char="o"/>
            </a:pPr>
            <a:r>
              <a:rPr lang="en-US" sz="1700">
                <a:solidFill>
                  <a:schemeClr val="bg1"/>
                </a:solidFill>
              </a:rPr>
              <a:t>Ran regression with all base cases</a:t>
            </a:r>
          </a:p>
          <a:p>
            <a:pPr marL="285750" indent="-285750">
              <a:buFont typeface="Courier New" panose="02070309020205020404" pitchFamily="49" charset="0"/>
              <a:buChar char="o"/>
            </a:pPr>
            <a:r>
              <a:rPr lang="en-US" sz="1700">
                <a:solidFill>
                  <a:schemeClr val="bg1"/>
                </a:solidFill>
              </a:rPr>
              <a:t>Removed high school as it had the biggest p-value</a:t>
            </a:r>
          </a:p>
          <a:p>
            <a:pPr marL="285750" indent="-285750">
              <a:buFont typeface="Courier New" panose="02070309020205020404" pitchFamily="49" charset="0"/>
              <a:buChar char="o"/>
            </a:pPr>
            <a:r>
              <a:rPr lang="en-US" sz="1700">
                <a:solidFill>
                  <a:schemeClr val="bg1"/>
                </a:solidFill>
              </a:rPr>
              <a:t>This was the result</a:t>
            </a:r>
          </a:p>
          <a:p>
            <a:pPr marL="285750" indent="-285750">
              <a:buFont typeface="Arial" panose="020B0604020202020204" pitchFamily="34" charset="0"/>
              <a:buChar char="•"/>
            </a:pPr>
            <a:endParaRPr lang="en-US" sz="1700"/>
          </a:p>
        </p:txBody>
      </p:sp>
      <p:sp>
        <p:nvSpPr>
          <p:cNvPr id="13" name="TextBox 12">
            <a:extLst>
              <a:ext uri="{FF2B5EF4-FFF2-40B4-BE49-F238E27FC236}">
                <a16:creationId xmlns:a16="http://schemas.microsoft.com/office/drawing/2014/main" id="{8ACF4BA1-8A0B-540A-EAF0-3637E3AEFAC7}"/>
              </a:ext>
            </a:extLst>
          </p:cNvPr>
          <p:cNvSpPr txBox="1"/>
          <p:nvPr/>
        </p:nvSpPr>
        <p:spPr>
          <a:xfrm>
            <a:off x="3985177" y="748737"/>
            <a:ext cx="2836802" cy="338554"/>
          </a:xfrm>
          <a:prstGeom prst="rect">
            <a:avLst/>
          </a:prstGeom>
          <a:noFill/>
        </p:spPr>
        <p:txBody>
          <a:bodyPr wrap="none" rtlCol="0">
            <a:spAutoFit/>
          </a:bodyPr>
          <a:lstStyle/>
          <a:p>
            <a:r>
              <a:rPr lang="en-US" sz="1600" b="1"/>
              <a:t>Regression with no base cases</a:t>
            </a:r>
          </a:p>
        </p:txBody>
      </p:sp>
      <p:pic>
        <p:nvPicPr>
          <p:cNvPr id="3" name="Audio Recording Dec 8, 2023 at 12:01:45 PM">
            <a:hlinkClick r:id="" action="ppaction://media"/>
            <a:extLst>
              <a:ext uri="{FF2B5EF4-FFF2-40B4-BE49-F238E27FC236}">
                <a16:creationId xmlns:a16="http://schemas.microsoft.com/office/drawing/2014/main" id="{F764C617-2787-081F-AE95-446A3043EFA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43023" y="171230"/>
            <a:ext cx="812800" cy="812800"/>
          </a:xfrm>
          <a:prstGeom prst="rect">
            <a:avLst/>
          </a:prstGeom>
        </p:spPr>
      </p:pic>
    </p:spTree>
    <p:extLst>
      <p:ext uri="{BB962C8B-B14F-4D97-AF65-F5344CB8AC3E}">
        <p14:creationId xmlns:p14="http://schemas.microsoft.com/office/powerpoint/2010/main" val="3674984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26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E4215-4268-8ECF-2567-89E3D6CF0E1B}"/>
              </a:ext>
            </a:extLst>
          </p:cNvPr>
          <p:cNvSpPr>
            <a:spLocks noGrp="1"/>
          </p:cNvSpPr>
          <p:nvPr>
            <p:ph type="title"/>
          </p:nvPr>
        </p:nvSpPr>
        <p:spPr>
          <a:xfrm>
            <a:off x="-66460" y="169441"/>
            <a:ext cx="3479623" cy="1453101"/>
          </a:xfrm>
        </p:spPr>
        <p:txBody>
          <a:bodyPr>
            <a:normAutofit/>
          </a:bodyPr>
          <a:lstStyle/>
          <a:p>
            <a:pPr algn="ctr"/>
            <a:r>
              <a:rPr lang="en-US" b="1"/>
              <a:t>R^2 Analysis</a:t>
            </a:r>
          </a:p>
        </p:txBody>
      </p:sp>
      <p:sp>
        <p:nvSpPr>
          <p:cNvPr id="5" name="TextBox 4">
            <a:extLst>
              <a:ext uri="{FF2B5EF4-FFF2-40B4-BE49-F238E27FC236}">
                <a16:creationId xmlns:a16="http://schemas.microsoft.com/office/drawing/2014/main" id="{ACA65914-6069-E679-ADDD-D9E85A239B93}"/>
              </a:ext>
            </a:extLst>
          </p:cNvPr>
          <p:cNvSpPr txBox="1"/>
          <p:nvPr/>
        </p:nvSpPr>
        <p:spPr>
          <a:xfrm>
            <a:off x="6849746" y="3436442"/>
            <a:ext cx="2277427" cy="477054"/>
          </a:xfrm>
          <a:prstGeom prst="rect">
            <a:avLst/>
          </a:prstGeom>
          <a:noFill/>
        </p:spPr>
        <p:txBody>
          <a:bodyPr wrap="square" rtlCol="0">
            <a:spAutoFit/>
          </a:bodyPr>
          <a:lstStyle/>
          <a:p>
            <a:r>
              <a:rPr lang="en-US" sz="2500" b="1"/>
              <a:t>Gender</a:t>
            </a:r>
          </a:p>
        </p:txBody>
      </p:sp>
      <p:sp>
        <p:nvSpPr>
          <p:cNvPr id="7" name="TextBox 6">
            <a:extLst>
              <a:ext uri="{FF2B5EF4-FFF2-40B4-BE49-F238E27FC236}">
                <a16:creationId xmlns:a16="http://schemas.microsoft.com/office/drawing/2014/main" id="{BAC0C686-BF0F-81FE-03E8-EEFEF0DAB6F4}"/>
              </a:ext>
            </a:extLst>
          </p:cNvPr>
          <p:cNvSpPr txBox="1"/>
          <p:nvPr/>
        </p:nvSpPr>
        <p:spPr>
          <a:xfrm>
            <a:off x="4844552" y="346887"/>
            <a:ext cx="2277427" cy="477054"/>
          </a:xfrm>
          <a:prstGeom prst="rect">
            <a:avLst/>
          </a:prstGeom>
          <a:noFill/>
        </p:spPr>
        <p:txBody>
          <a:bodyPr wrap="square" rtlCol="0">
            <a:spAutoFit/>
          </a:bodyPr>
          <a:lstStyle/>
          <a:p>
            <a:r>
              <a:rPr lang="en-US" sz="2500" b="1"/>
              <a:t>Race</a:t>
            </a:r>
          </a:p>
        </p:txBody>
      </p:sp>
      <p:sp>
        <p:nvSpPr>
          <p:cNvPr id="9" name="TextBox 8">
            <a:extLst>
              <a:ext uri="{FF2B5EF4-FFF2-40B4-BE49-F238E27FC236}">
                <a16:creationId xmlns:a16="http://schemas.microsoft.com/office/drawing/2014/main" id="{320BE770-3524-2064-666A-5E20ED0DD177}"/>
              </a:ext>
            </a:extLst>
          </p:cNvPr>
          <p:cNvSpPr txBox="1"/>
          <p:nvPr/>
        </p:nvSpPr>
        <p:spPr>
          <a:xfrm>
            <a:off x="8553368" y="418938"/>
            <a:ext cx="2565400" cy="477054"/>
          </a:xfrm>
          <a:prstGeom prst="rect">
            <a:avLst/>
          </a:prstGeom>
          <a:noFill/>
        </p:spPr>
        <p:txBody>
          <a:bodyPr wrap="square" rtlCol="0">
            <a:spAutoFit/>
          </a:bodyPr>
          <a:lstStyle/>
          <a:p>
            <a:r>
              <a:rPr lang="en-US" sz="2500" b="1"/>
              <a:t>Education</a:t>
            </a:r>
            <a:r>
              <a:rPr lang="en-US" sz="2500"/>
              <a:t> </a:t>
            </a:r>
            <a:r>
              <a:rPr lang="en-US" sz="2500" b="1"/>
              <a:t>Level</a:t>
            </a:r>
          </a:p>
        </p:txBody>
      </p:sp>
      <p:pic>
        <p:nvPicPr>
          <p:cNvPr id="11" name="Picture 10" descr="A screenshot of a calculator&#10;&#10;Description automatically generated">
            <a:extLst>
              <a:ext uri="{FF2B5EF4-FFF2-40B4-BE49-F238E27FC236}">
                <a16:creationId xmlns:a16="http://schemas.microsoft.com/office/drawing/2014/main" id="{3A971C34-FFE4-BDBE-D532-FA3DC010AECC}"/>
              </a:ext>
            </a:extLst>
          </p:cNvPr>
          <p:cNvPicPr>
            <a:picLocks noChangeAspect="1"/>
          </p:cNvPicPr>
          <p:nvPr/>
        </p:nvPicPr>
        <p:blipFill>
          <a:blip r:embed="rId5"/>
          <a:stretch>
            <a:fillRect/>
          </a:stretch>
        </p:blipFill>
        <p:spPr>
          <a:xfrm>
            <a:off x="3963388" y="853515"/>
            <a:ext cx="2565400" cy="2519588"/>
          </a:xfrm>
          <a:prstGeom prst="rect">
            <a:avLst/>
          </a:prstGeom>
        </p:spPr>
      </p:pic>
      <p:pic>
        <p:nvPicPr>
          <p:cNvPr id="12" name="Content Placeholder 5" descr="A white paper with black text&#10;&#10;Description automatically generated">
            <a:extLst>
              <a:ext uri="{FF2B5EF4-FFF2-40B4-BE49-F238E27FC236}">
                <a16:creationId xmlns:a16="http://schemas.microsoft.com/office/drawing/2014/main" id="{4D021E53-E092-D6D4-82BA-BF36E31791B8}"/>
              </a:ext>
            </a:extLst>
          </p:cNvPr>
          <p:cNvPicPr>
            <a:picLocks noGrp="1" noChangeAspect="1"/>
          </p:cNvPicPr>
          <p:nvPr>
            <p:ph idx="1"/>
          </p:nvPr>
        </p:nvPicPr>
        <p:blipFill>
          <a:blip r:embed="rId6"/>
          <a:stretch>
            <a:fillRect/>
          </a:stretch>
        </p:blipFill>
        <p:spPr>
          <a:xfrm>
            <a:off x="5983265" y="3913496"/>
            <a:ext cx="2932956" cy="2851936"/>
          </a:xfrm>
        </p:spPr>
      </p:pic>
      <p:pic>
        <p:nvPicPr>
          <p:cNvPr id="13" name="Content Placeholder 7" descr="A white table with black text&#10;&#10;Description automatically generated">
            <a:extLst>
              <a:ext uri="{FF2B5EF4-FFF2-40B4-BE49-F238E27FC236}">
                <a16:creationId xmlns:a16="http://schemas.microsoft.com/office/drawing/2014/main" id="{85DFF280-653C-703C-A185-C40CF92B512F}"/>
              </a:ext>
            </a:extLst>
          </p:cNvPr>
          <p:cNvPicPr>
            <a:picLocks noChangeAspect="1"/>
          </p:cNvPicPr>
          <p:nvPr/>
        </p:nvPicPr>
        <p:blipFill>
          <a:blip r:embed="rId7"/>
          <a:stretch>
            <a:fillRect/>
          </a:stretch>
        </p:blipFill>
        <p:spPr>
          <a:xfrm>
            <a:off x="8553368" y="852179"/>
            <a:ext cx="2565400" cy="2501900"/>
          </a:xfrm>
          <a:prstGeom prst="rect">
            <a:avLst/>
          </a:prstGeom>
        </p:spPr>
      </p:pic>
      <p:sp>
        <p:nvSpPr>
          <p:cNvPr id="14" name="TextBox 13">
            <a:extLst>
              <a:ext uri="{FF2B5EF4-FFF2-40B4-BE49-F238E27FC236}">
                <a16:creationId xmlns:a16="http://schemas.microsoft.com/office/drawing/2014/main" id="{9D6D8720-3DAB-2B4D-9E94-3AD4C589FB9E}"/>
              </a:ext>
            </a:extLst>
          </p:cNvPr>
          <p:cNvSpPr txBox="1"/>
          <p:nvPr/>
        </p:nvSpPr>
        <p:spPr>
          <a:xfrm>
            <a:off x="0" y="2339052"/>
            <a:ext cx="3413163" cy="2139047"/>
          </a:xfrm>
          <a:prstGeom prst="rect">
            <a:avLst/>
          </a:prstGeom>
          <a:noFill/>
        </p:spPr>
        <p:txBody>
          <a:bodyPr wrap="square" lIns="91440" tIns="45720" rIns="91440" bIns="45720" rtlCol="0" anchor="t">
            <a:spAutoFit/>
          </a:bodyPr>
          <a:lstStyle/>
          <a:p>
            <a:pPr marL="285750" indent="-285750">
              <a:buFont typeface="Courier New" panose="02070309020205020404" pitchFamily="49" charset="0"/>
              <a:buChar char="o"/>
            </a:pPr>
            <a:r>
              <a:rPr lang="en-US" sz="1600">
                <a:solidFill>
                  <a:schemeClr val="bg1"/>
                </a:solidFill>
                <a:latin typeface="Google Sans"/>
              </a:rPr>
              <a:t>A </a:t>
            </a:r>
            <a:r>
              <a:rPr lang="en-US" sz="1600" b="0" i="0">
                <a:solidFill>
                  <a:schemeClr val="bg1"/>
                </a:solidFill>
                <a:effectLst/>
                <a:latin typeface="Google Sans"/>
              </a:rPr>
              <a:t>R-squared above 0.7 would generally be seen as showing a high level of correlation</a:t>
            </a:r>
            <a:endParaRPr lang="en-US" sz="1600">
              <a:solidFill>
                <a:schemeClr val="bg1"/>
              </a:solidFill>
              <a:latin typeface="Google Sans"/>
            </a:endParaRPr>
          </a:p>
          <a:p>
            <a:pPr marL="285750" indent="-285750">
              <a:buFont typeface="Courier New" panose="02070309020205020404" pitchFamily="49" charset="0"/>
              <a:buChar char="o"/>
            </a:pPr>
            <a:r>
              <a:rPr lang="en-US" sz="1700">
                <a:solidFill>
                  <a:schemeClr val="bg1"/>
                </a:solidFill>
              </a:rPr>
              <a:t>As we can see, the highest R^2 is the education level</a:t>
            </a:r>
          </a:p>
          <a:p>
            <a:pPr marL="742950" lvl="1" indent="-285750">
              <a:buFont typeface="Courier New" panose="02070309020205020404" pitchFamily="49" charset="0"/>
              <a:buChar char="o"/>
            </a:pPr>
            <a:r>
              <a:rPr lang="en-US" sz="1700">
                <a:solidFill>
                  <a:schemeClr val="bg1"/>
                </a:solidFill>
              </a:rPr>
              <a:t>Meaning it is the most significant variable affecting the hourly wage</a:t>
            </a:r>
          </a:p>
        </p:txBody>
      </p:sp>
      <p:pic>
        <p:nvPicPr>
          <p:cNvPr id="3" name="Audio Recording Dec 8, 2023 at 12:02:57 PM">
            <a:hlinkClick r:id="" action="ppaction://media"/>
            <a:extLst>
              <a:ext uri="{FF2B5EF4-FFF2-40B4-BE49-F238E27FC236}">
                <a16:creationId xmlns:a16="http://schemas.microsoft.com/office/drawing/2014/main" id="{EC2A5C15-E14C-ADC3-4A83-5C12B2EDACAD}"/>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118768" y="-40654"/>
            <a:ext cx="812800" cy="812800"/>
          </a:xfrm>
          <a:prstGeom prst="rect">
            <a:avLst/>
          </a:prstGeom>
        </p:spPr>
      </p:pic>
    </p:spTree>
    <p:extLst>
      <p:ext uri="{BB962C8B-B14F-4D97-AF65-F5344CB8AC3E}">
        <p14:creationId xmlns:p14="http://schemas.microsoft.com/office/powerpoint/2010/main" val="198134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8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46FA9-4EBD-9C96-D18F-1EB3CAFD9D1A}"/>
              </a:ext>
            </a:extLst>
          </p:cNvPr>
          <p:cNvSpPr>
            <a:spLocks noGrp="1"/>
          </p:cNvSpPr>
          <p:nvPr>
            <p:ph type="title"/>
          </p:nvPr>
        </p:nvSpPr>
        <p:spPr>
          <a:xfrm>
            <a:off x="222294" y="978132"/>
            <a:ext cx="3075708" cy="4851630"/>
          </a:xfrm>
        </p:spPr>
        <p:txBody>
          <a:bodyPr>
            <a:normAutofit/>
          </a:bodyPr>
          <a:lstStyle/>
          <a:p>
            <a:r>
              <a:rPr lang="en-US" sz="5100">
                <a:solidFill>
                  <a:schemeClr val="bg1"/>
                </a:solidFill>
              </a:rPr>
              <a:t>Conclusion</a:t>
            </a:r>
          </a:p>
        </p:txBody>
      </p:sp>
      <p:sp>
        <p:nvSpPr>
          <p:cNvPr id="8" name="Rectangle 7">
            <a:extLst>
              <a:ext uri="{FF2B5EF4-FFF2-40B4-BE49-F238E27FC236}">
                <a16:creationId xmlns:a16="http://schemas.microsoft.com/office/drawing/2014/main" id="{7C1958E3-00D8-CF9A-50B4-8CB2D94F7DBF}"/>
              </a:ext>
            </a:extLst>
          </p:cNvPr>
          <p:cNvSpPr/>
          <p:nvPr/>
        </p:nvSpPr>
        <p:spPr>
          <a:xfrm>
            <a:off x="4267154" y="739053"/>
            <a:ext cx="3131507" cy="5311035"/>
          </a:xfrm>
          <a:prstGeom prst="rect">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9" name="Rectangle 8">
            <a:extLst>
              <a:ext uri="{FF2B5EF4-FFF2-40B4-BE49-F238E27FC236}">
                <a16:creationId xmlns:a16="http://schemas.microsoft.com/office/drawing/2014/main" id="{74F68ACE-4553-DDEE-3D9C-896C8FCD260F}"/>
              </a:ext>
            </a:extLst>
          </p:cNvPr>
          <p:cNvSpPr/>
          <p:nvPr/>
        </p:nvSpPr>
        <p:spPr>
          <a:xfrm>
            <a:off x="8367813" y="748430"/>
            <a:ext cx="3131507" cy="5311035"/>
          </a:xfrm>
          <a:prstGeom prst="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4" name="TextBox 3">
            <a:extLst>
              <a:ext uri="{FF2B5EF4-FFF2-40B4-BE49-F238E27FC236}">
                <a16:creationId xmlns:a16="http://schemas.microsoft.com/office/drawing/2014/main" id="{8F28842D-FFD3-DD8A-C00C-E7EF056ED030}"/>
              </a:ext>
            </a:extLst>
          </p:cNvPr>
          <p:cNvSpPr txBox="1"/>
          <p:nvPr/>
        </p:nvSpPr>
        <p:spPr>
          <a:xfrm>
            <a:off x="4267154" y="757808"/>
            <a:ext cx="3131506" cy="923330"/>
          </a:xfrm>
          <a:prstGeom prst="rect">
            <a:avLst/>
          </a:prstGeom>
          <a:noFill/>
        </p:spPr>
        <p:txBody>
          <a:bodyPr wrap="square" rtlCol="0">
            <a:spAutoFit/>
          </a:bodyPr>
          <a:lstStyle/>
          <a:p>
            <a:pPr algn="ctr"/>
            <a:r>
              <a:rPr lang="en-US" b="1">
                <a:solidFill>
                  <a:schemeClr val="bg1"/>
                </a:solidFill>
              </a:rPr>
              <a:t>Which factor had the greatest impact on a person’s hourly wage?</a:t>
            </a:r>
          </a:p>
        </p:txBody>
      </p:sp>
      <p:sp>
        <p:nvSpPr>
          <p:cNvPr id="5" name="TextBox 4">
            <a:extLst>
              <a:ext uri="{FF2B5EF4-FFF2-40B4-BE49-F238E27FC236}">
                <a16:creationId xmlns:a16="http://schemas.microsoft.com/office/drawing/2014/main" id="{CC88425E-2AD6-872D-849D-AB6FAD9B6E34}"/>
              </a:ext>
            </a:extLst>
          </p:cNvPr>
          <p:cNvSpPr txBox="1"/>
          <p:nvPr/>
        </p:nvSpPr>
        <p:spPr>
          <a:xfrm>
            <a:off x="8414785" y="798535"/>
            <a:ext cx="3037562" cy="923330"/>
          </a:xfrm>
          <a:prstGeom prst="rect">
            <a:avLst/>
          </a:prstGeom>
          <a:noFill/>
        </p:spPr>
        <p:txBody>
          <a:bodyPr wrap="square" rtlCol="0">
            <a:spAutoFit/>
          </a:bodyPr>
          <a:lstStyle/>
          <a:p>
            <a:pPr algn="ctr"/>
            <a:r>
              <a:rPr lang="en-US" b="1">
                <a:solidFill>
                  <a:schemeClr val="bg1"/>
                </a:solidFill>
              </a:rPr>
              <a:t>Which factor had the least impact on a person’s hourly wage?</a:t>
            </a:r>
          </a:p>
        </p:txBody>
      </p:sp>
      <p:sp>
        <p:nvSpPr>
          <p:cNvPr id="10" name="TextBox 9">
            <a:extLst>
              <a:ext uri="{FF2B5EF4-FFF2-40B4-BE49-F238E27FC236}">
                <a16:creationId xmlns:a16="http://schemas.microsoft.com/office/drawing/2014/main" id="{2E767AF5-7141-B1FB-6805-D572D00B0BF6}"/>
              </a:ext>
            </a:extLst>
          </p:cNvPr>
          <p:cNvSpPr txBox="1"/>
          <p:nvPr/>
        </p:nvSpPr>
        <p:spPr>
          <a:xfrm>
            <a:off x="4282245" y="1874712"/>
            <a:ext cx="3131506" cy="3693319"/>
          </a:xfrm>
          <a:prstGeom prst="rect">
            <a:avLst/>
          </a:prstGeom>
          <a:noFill/>
        </p:spPr>
        <p:txBody>
          <a:bodyPr wrap="square" rtlCol="0">
            <a:spAutoFit/>
          </a:bodyPr>
          <a:lstStyle/>
          <a:p>
            <a:pPr marL="285750" indent="-285750">
              <a:buFont typeface="Arial" panose="020B0604020202020204" pitchFamily="34" charset="0"/>
              <a:buChar char="•"/>
            </a:pPr>
            <a:r>
              <a:rPr lang="en-US">
                <a:solidFill>
                  <a:schemeClr val="bg1"/>
                </a:solidFill>
              </a:rPr>
              <a:t>Education level had the greatest impact </a:t>
            </a:r>
          </a:p>
          <a:p>
            <a:pPr marL="742950" lvl="1" indent="-285750">
              <a:buFont typeface="Arial" panose="020B0604020202020204" pitchFamily="34" charset="0"/>
              <a:buChar char="•"/>
            </a:pPr>
            <a:r>
              <a:rPr lang="en-US">
                <a:solidFill>
                  <a:schemeClr val="bg1"/>
                </a:solidFill>
              </a:rPr>
              <a:t>R^2 was the highest with a value of 0.83</a:t>
            </a:r>
          </a:p>
          <a:p>
            <a:pPr lvl="1"/>
            <a:endParaRPr lang="en-US">
              <a:solidFill>
                <a:schemeClr val="bg1"/>
              </a:solidFill>
            </a:endParaRPr>
          </a:p>
          <a:p>
            <a:pPr marL="285750" indent="-285750">
              <a:buFont typeface="Arial" panose="020B0604020202020204" pitchFamily="34" charset="0"/>
              <a:buChar char="•"/>
            </a:pPr>
            <a:r>
              <a:rPr lang="en-US">
                <a:solidFill>
                  <a:schemeClr val="bg1"/>
                </a:solidFill>
              </a:rPr>
              <a:t>Specifically  having an advanced degree has the greatest impact </a:t>
            </a:r>
          </a:p>
          <a:p>
            <a:pPr marL="742950" lvl="1" indent="-285750">
              <a:buFont typeface="Arial" panose="020B0604020202020204" pitchFamily="34" charset="0"/>
              <a:buChar char="•"/>
            </a:pPr>
            <a:r>
              <a:rPr lang="en-US">
                <a:solidFill>
                  <a:schemeClr val="bg1"/>
                </a:solidFill>
              </a:rPr>
              <a:t>A person with an advanced degree makes $28 more relative to any other education level</a:t>
            </a:r>
          </a:p>
        </p:txBody>
      </p:sp>
      <p:sp>
        <p:nvSpPr>
          <p:cNvPr id="12" name="TextBox 11">
            <a:extLst>
              <a:ext uri="{FF2B5EF4-FFF2-40B4-BE49-F238E27FC236}">
                <a16:creationId xmlns:a16="http://schemas.microsoft.com/office/drawing/2014/main" id="{0BBCB862-E889-2D39-AFD1-69D03F0015CE}"/>
              </a:ext>
            </a:extLst>
          </p:cNvPr>
          <p:cNvSpPr txBox="1"/>
          <p:nvPr/>
        </p:nvSpPr>
        <p:spPr>
          <a:xfrm>
            <a:off x="8352723" y="1859339"/>
            <a:ext cx="3131506" cy="3970318"/>
          </a:xfrm>
          <a:prstGeom prst="rect">
            <a:avLst/>
          </a:prstGeom>
          <a:noFill/>
        </p:spPr>
        <p:txBody>
          <a:bodyPr wrap="square" rtlCol="0">
            <a:spAutoFit/>
          </a:bodyPr>
          <a:lstStyle/>
          <a:p>
            <a:pPr marL="285750" indent="-285750">
              <a:buFont typeface="Arial" panose="020B0604020202020204" pitchFamily="34" charset="0"/>
              <a:buChar char="•"/>
            </a:pPr>
            <a:r>
              <a:rPr lang="en-US">
                <a:solidFill>
                  <a:schemeClr val="bg1"/>
                </a:solidFill>
              </a:rPr>
              <a:t>Race has the smallest impact </a:t>
            </a:r>
          </a:p>
          <a:p>
            <a:pPr marL="742950" lvl="1" indent="-285750">
              <a:buFont typeface="Arial" panose="020B0604020202020204" pitchFamily="34" charset="0"/>
              <a:buChar char="•"/>
            </a:pPr>
            <a:r>
              <a:rPr lang="en-US">
                <a:solidFill>
                  <a:schemeClr val="bg1"/>
                </a:solidFill>
              </a:rPr>
              <a:t>R^2 was the smallest with a value of 0.01</a:t>
            </a:r>
          </a:p>
          <a:p>
            <a:pPr marL="742950" lvl="1" indent="-285750">
              <a:buFont typeface="Arial" panose="020B0604020202020204" pitchFamily="34" charset="0"/>
              <a:buChar char="•"/>
            </a:pPr>
            <a:endParaRPr lang="en-US">
              <a:solidFill>
                <a:schemeClr val="bg1"/>
              </a:solidFill>
            </a:endParaRPr>
          </a:p>
          <a:p>
            <a:pPr lvl="1"/>
            <a:endParaRPr lang="en-US">
              <a:solidFill>
                <a:schemeClr val="bg1"/>
              </a:solidFill>
            </a:endParaRPr>
          </a:p>
          <a:p>
            <a:pPr marL="285750" indent="-285750">
              <a:buFont typeface="Arial" panose="020B0604020202020204" pitchFamily="34" charset="0"/>
              <a:buChar char="•"/>
            </a:pPr>
            <a:r>
              <a:rPr lang="en-US">
                <a:solidFill>
                  <a:schemeClr val="bg1"/>
                </a:solidFill>
              </a:rPr>
              <a:t>Specifically, being Hispanic had the least impact </a:t>
            </a:r>
          </a:p>
          <a:p>
            <a:pPr marL="742950" lvl="1" indent="-285750">
              <a:buFont typeface="Arial" panose="020B0604020202020204" pitchFamily="34" charset="0"/>
              <a:buChar char="•"/>
            </a:pPr>
            <a:r>
              <a:rPr lang="en-US">
                <a:solidFill>
                  <a:schemeClr val="bg1"/>
                </a:solidFill>
              </a:rPr>
              <a:t>If you were Hispanic your hourly wage was $3.34 less relative to other races, this was the smallest coefficient we came across</a:t>
            </a:r>
          </a:p>
        </p:txBody>
      </p:sp>
      <p:pic>
        <p:nvPicPr>
          <p:cNvPr id="3" name="Audio Recording Dec 8, 2023 at 12:04:21 PM">
            <a:hlinkClick r:id="" action="ppaction://media"/>
            <a:extLst>
              <a:ext uri="{FF2B5EF4-FFF2-40B4-BE49-F238E27FC236}">
                <a16:creationId xmlns:a16="http://schemas.microsoft.com/office/drawing/2014/main" id="{89E871D1-5FE8-49B0-3B30-3FB40B9AF1B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829636" y="-89422"/>
            <a:ext cx="812800" cy="812800"/>
          </a:xfrm>
          <a:prstGeom prst="rect">
            <a:avLst/>
          </a:prstGeom>
        </p:spPr>
      </p:pic>
    </p:spTree>
    <p:extLst>
      <p:ext uri="{BB962C8B-B14F-4D97-AF65-F5344CB8AC3E}">
        <p14:creationId xmlns:p14="http://schemas.microsoft.com/office/powerpoint/2010/main" val="3303378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17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46FA9-4EBD-9C96-D18F-1EB3CAFD9D1A}"/>
              </a:ext>
            </a:extLst>
          </p:cNvPr>
          <p:cNvSpPr>
            <a:spLocks noGrp="1"/>
          </p:cNvSpPr>
          <p:nvPr>
            <p:ph type="title"/>
          </p:nvPr>
        </p:nvSpPr>
        <p:spPr>
          <a:xfrm>
            <a:off x="316004" y="1003185"/>
            <a:ext cx="2925959" cy="4851630"/>
          </a:xfrm>
        </p:spPr>
        <p:txBody>
          <a:bodyPr>
            <a:normAutofit/>
          </a:bodyPr>
          <a:lstStyle/>
          <a:p>
            <a:pPr algn="ctr"/>
            <a:r>
              <a:rPr lang="en-US" sz="8000"/>
              <a:t>Works Cited</a:t>
            </a:r>
          </a:p>
        </p:txBody>
      </p:sp>
      <p:sp>
        <p:nvSpPr>
          <p:cNvPr id="3" name="Content Placeholder 2">
            <a:extLst>
              <a:ext uri="{FF2B5EF4-FFF2-40B4-BE49-F238E27FC236}">
                <a16:creationId xmlns:a16="http://schemas.microsoft.com/office/drawing/2014/main" id="{2AF8C688-D6DB-0CB4-C4F3-3900A24EA04F}"/>
              </a:ext>
            </a:extLst>
          </p:cNvPr>
          <p:cNvSpPr>
            <a:spLocks noGrp="1"/>
          </p:cNvSpPr>
          <p:nvPr>
            <p:ph idx="1"/>
          </p:nvPr>
        </p:nvSpPr>
        <p:spPr>
          <a:xfrm>
            <a:off x="3856742" y="618614"/>
            <a:ext cx="7315200" cy="6089073"/>
          </a:xfrm>
        </p:spPr>
        <p:txBody>
          <a:bodyPr>
            <a:normAutofit/>
          </a:bodyPr>
          <a:lstStyle/>
          <a:p>
            <a:r>
              <a:rPr lang="en-US" u="sng">
                <a:solidFill>
                  <a:schemeClr val="accent1"/>
                </a:solidFill>
                <a:effectLst/>
                <a:latin typeface="Times" pitchFamily="2" charset="0"/>
                <a:ea typeface="Calibri" panose="020F050202020403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https://www.kaggle.com/datasets/asaniczka/wages-by-education-in-the-usa-1973-2022</a:t>
            </a:r>
            <a:r>
              <a:rPr lang="en-US">
                <a:solidFill>
                  <a:schemeClr val="accent1"/>
                </a:solidFill>
                <a:effectLst/>
                <a:latin typeface="Times" pitchFamily="2" charset="0"/>
                <a:ea typeface="Calibri" panose="020F0502020204030204" pitchFamily="34" charset="0"/>
                <a:cs typeface="Times New Roman" panose="02020603050405020304" pitchFamily="18" charset="0"/>
              </a:rPr>
              <a:t>  </a:t>
            </a:r>
            <a:endParaRPr lang="en-US">
              <a:solidFill>
                <a:schemeClr val="accent1"/>
              </a:solidFill>
            </a:endParaRPr>
          </a:p>
        </p:txBody>
      </p:sp>
      <p:pic>
        <p:nvPicPr>
          <p:cNvPr id="4" name="Audio Recording Dec 8, 2023 at 12:04:35 PM">
            <a:hlinkClick r:id="" action="ppaction://media"/>
            <a:extLst>
              <a:ext uri="{FF2B5EF4-FFF2-40B4-BE49-F238E27FC236}">
                <a16:creationId xmlns:a16="http://schemas.microsoft.com/office/drawing/2014/main" id="{4647DC7A-29A3-6B42-04A4-328EB3FFBE5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818254" y="596785"/>
            <a:ext cx="812800" cy="812800"/>
          </a:xfrm>
          <a:prstGeom prst="rect">
            <a:avLst/>
          </a:prstGeom>
        </p:spPr>
      </p:pic>
    </p:spTree>
    <p:extLst>
      <p:ext uri="{BB962C8B-B14F-4D97-AF65-F5344CB8AC3E}">
        <p14:creationId xmlns:p14="http://schemas.microsoft.com/office/powerpoint/2010/main" val="2939086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1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41ACB-2CF8-248A-7228-80780408FAD6}"/>
              </a:ext>
            </a:extLst>
          </p:cNvPr>
          <p:cNvSpPr>
            <a:spLocks noGrp="1"/>
          </p:cNvSpPr>
          <p:nvPr>
            <p:ph type="title"/>
          </p:nvPr>
        </p:nvSpPr>
        <p:spPr/>
        <p:txBody>
          <a:bodyPr>
            <a:normAutofit/>
          </a:bodyPr>
          <a:lstStyle/>
          <a:p>
            <a:r>
              <a:rPr lang="en-US" b="1" dirty="0"/>
              <a:t>Executive Summary</a:t>
            </a:r>
          </a:p>
        </p:txBody>
      </p:sp>
      <p:graphicFrame>
        <p:nvGraphicFramePr>
          <p:cNvPr id="11" name="Content Placeholder 10">
            <a:extLst>
              <a:ext uri="{FF2B5EF4-FFF2-40B4-BE49-F238E27FC236}">
                <a16:creationId xmlns:a16="http://schemas.microsoft.com/office/drawing/2014/main" id="{A1E5319E-04D6-B192-082C-FBABE65ED59D}"/>
              </a:ext>
            </a:extLst>
          </p:cNvPr>
          <p:cNvGraphicFramePr>
            <a:graphicFrameLocks noGrp="1"/>
          </p:cNvGraphicFramePr>
          <p:nvPr>
            <p:ph idx="1"/>
            <p:extLst>
              <p:ext uri="{D42A27DB-BD31-4B8C-83A1-F6EECF244321}">
                <p14:modId xmlns:p14="http://schemas.microsoft.com/office/powerpoint/2010/main" val="2997475734"/>
              </p:ext>
            </p:extLst>
          </p:nvPr>
        </p:nvGraphicFramePr>
        <p:xfrm>
          <a:off x="3759896" y="880766"/>
          <a:ext cx="7728267" cy="5087324"/>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Audio Recording Dec 8, 2023 at 11:46:10 AM">
            <a:hlinkClick r:id="" action="ppaction://media"/>
            <a:extLst>
              <a:ext uri="{FF2B5EF4-FFF2-40B4-BE49-F238E27FC236}">
                <a16:creationId xmlns:a16="http://schemas.microsoft.com/office/drawing/2014/main" id="{34A10167-8DA7-62CF-18B1-1F4BA8B31095}"/>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52200" y="0"/>
            <a:ext cx="812800" cy="812800"/>
          </a:xfrm>
          <a:prstGeom prst="rect">
            <a:avLst/>
          </a:prstGeom>
        </p:spPr>
      </p:pic>
    </p:spTree>
    <p:extLst>
      <p:ext uri="{BB962C8B-B14F-4D97-AF65-F5344CB8AC3E}">
        <p14:creationId xmlns:p14="http://schemas.microsoft.com/office/powerpoint/2010/main" val="4099731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6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1B0B9-D776-1218-1372-8F79CE342C30}"/>
              </a:ext>
            </a:extLst>
          </p:cNvPr>
          <p:cNvSpPr>
            <a:spLocks noGrp="1"/>
          </p:cNvSpPr>
          <p:nvPr>
            <p:ph type="title"/>
          </p:nvPr>
        </p:nvSpPr>
        <p:spPr/>
        <p:txBody>
          <a:bodyPr>
            <a:normAutofit/>
          </a:bodyPr>
          <a:lstStyle/>
          <a:p>
            <a:r>
              <a:rPr lang="en-US" b="1" dirty="0"/>
              <a:t>Problem Statement – What are we going to solve?</a:t>
            </a:r>
          </a:p>
        </p:txBody>
      </p:sp>
      <p:graphicFrame>
        <p:nvGraphicFramePr>
          <p:cNvPr id="4" name="Content Placeholder 3">
            <a:extLst>
              <a:ext uri="{FF2B5EF4-FFF2-40B4-BE49-F238E27FC236}">
                <a16:creationId xmlns:a16="http://schemas.microsoft.com/office/drawing/2014/main" id="{F8F246D3-6951-8E7B-F38E-6DB063959567}"/>
              </a:ext>
            </a:extLst>
          </p:cNvPr>
          <p:cNvGraphicFramePr>
            <a:graphicFrameLocks noGrp="1"/>
          </p:cNvGraphicFramePr>
          <p:nvPr>
            <p:ph idx="1"/>
            <p:extLst>
              <p:ext uri="{D42A27DB-BD31-4B8C-83A1-F6EECF244321}">
                <p14:modId xmlns:p14="http://schemas.microsoft.com/office/powerpoint/2010/main" val="1517798635"/>
              </p:ext>
            </p:extLst>
          </p:nvPr>
        </p:nvGraphicFramePr>
        <p:xfrm>
          <a:off x="3759896" y="885459"/>
          <a:ext cx="7728267" cy="508732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Audio Recording Dec 8, 2023 at 11:47:00 AM">
            <a:hlinkClick r:id="" action="ppaction://media"/>
            <a:extLst>
              <a:ext uri="{FF2B5EF4-FFF2-40B4-BE49-F238E27FC236}">
                <a16:creationId xmlns:a16="http://schemas.microsoft.com/office/drawing/2014/main" id="{077A46B6-EFBF-ECD0-B692-686C6B39F818}"/>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379200" y="0"/>
            <a:ext cx="812800" cy="812800"/>
          </a:xfrm>
          <a:prstGeom prst="rect">
            <a:avLst/>
          </a:prstGeom>
        </p:spPr>
      </p:pic>
    </p:spTree>
    <p:extLst>
      <p:ext uri="{BB962C8B-B14F-4D97-AF65-F5344CB8AC3E}">
        <p14:creationId xmlns:p14="http://schemas.microsoft.com/office/powerpoint/2010/main" val="414084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73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7D31D-5C11-35D9-C698-013EF7F4FD2B}"/>
              </a:ext>
            </a:extLst>
          </p:cNvPr>
          <p:cNvSpPr>
            <a:spLocks noGrp="1"/>
          </p:cNvSpPr>
          <p:nvPr>
            <p:ph type="title"/>
          </p:nvPr>
        </p:nvSpPr>
        <p:spPr/>
        <p:txBody>
          <a:bodyPr>
            <a:normAutofit/>
          </a:bodyPr>
          <a:lstStyle/>
          <a:p>
            <a:r>
              <a:rPr lang="en-US" b="1" dirty="0"/>
              <a:t>Problem Statement – How are we going to solve it?</a:t>
            </a:r>
          </a:p>
        </p:txBody>
      </p:sp>
      <p:graphicFrame>
        <p:nvGraphicFramePr>
          <p:cNvPr id="324" name="Content Placeholder 323">
            <a:extLst>
              <a:ext uri="{FF2B5EF4-FFF2-40B4-BE49-F238E27FC236}">
                <a16:creationId xmlns:a16="http://schemas.microsoft.com/office/drawing/2014/main" id="{8219223A-4594-41B8-38CD-C512D2F628C2}"/>
              </a:ext>
            </a:extLst>
          </p:cNvPr>
          <p:cNvGraphicFramePr>
            <a:graphicFrameLocks noGrp="1"/>
          </p:cNvGraphicFramePr>
          <p:nvPr>
            <p:ph idx="1"/>
            <p:extLst>
              <p:ext uri="{D42A27DB-BD31-4B8C-83A1-F6EECF244321}">
                <p14:modId xmlns:p14="http://schemas.microsoft.com/office/powerpoint/2010/main" val="631988130"/>
              </p:ext>
            </p:extLst>
          </p:nvPr>
        </p:nvGraphicFramePr>
        <p:xfrm>
          <a:off x="3759896" y="885459"/>
          <a:ext cx="7728267" cy="508732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Audio Recording Dec 8, 2023 at 11:48:11 AM">
            <a:hlinkClick r:id="" action="ppaction://media"/>
            <a:extLst>
              <a:ext uri="{FF2B5EF4-FFF2-40B4-BE49-F238E27FC236}">
                <a16:creationId xmlns:a16="http://schemas.microsoft.com/office/drawing/2014/main" id="{36EE8108-47CC-07A3-7594-333040681DC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52200" y="0"/>
            <a:ext cx="812800" cy="812800"/>
          </a:xfrm>
          <a:prstGeom prst="rect">
            <a:avLst/>
          </a:prstGeom>
        </p:spPr>
      </p:pic>
    </p:spTree>
    <p:extLst>
      <p:ext uri="{BB962C8B-B14F-4D97-AF65-F5344CB8AC3E}">
        <p14:creationId xmlns:p14="http://schemas.microsoft.com/office/powerpoint/2010/main" val="3884665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6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86D4068-D045-48B0-9A00-198F2FE4B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8" name="Picture 17" descr="Abstract blurred public library with bookshelves">
            <a:extLst>
              <a:ext uri="{FF2B5EF4-FFF2-40B4-BE49-F238E27FC236}">
                <a16:creationId xmlns:a16="http://schemas.microsoft.com/office/drawing/2014/main" id="{0E69DB3B-3E48-6A39-C1BD-FACC55B068CA}"/>
              </a:ext>
            </a:extLst>
          </p:cNvPr>
          <p:cNvPicPr>
            <a:picLocks noChangeAspect="1"/>
          </p:cNvPicPr>
          <p:nvPr/>
        </p:nvPicPr>
        <p:blipFill rotWithShape="1">
          <a:blip r:embed="rId4">
            <a:duotone>
              <a:schemeClr val="bg2">
                <a:shade val="45000"/>
                <a:satMod val="135000"/>
              </a:schemeClr>
              <a:prstClr val="white"/>
            </a:duotone>
            <a:alphaModFix amt="25000"/>
          </a:blip>
          <a:srcRect t="1356" r="-1" b="14353"/>
          <a:stretch/>
        </p:blipFill>
        <p:spPr>
          <a:xfrm>
            <a:off x="20" y="1"/>
            <a:ext cx="12188932" cy="6858000"/>
          </a:xfrm>
          <a:prstGeom prst="rect">
            <a:avLst/>
          </a:prstGeom>
        </p:spPr>
      </p:pic>
      <p:sp>
        <p:nvSpPr>
          <p:cNvPr id="24" name="Rectangle 23">
            <a:extLst>
              <a:ext uri="{FF2B5EF4-FFF2-40B4-BE49-F238E27FC236}">
                <a16:creationId xmlns:a16="http://schemas.microsoft.com/office/drawing/2014/main" id="{12664C4B-AAE2-4AA0-8918-134E8086F3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18546FA9-4EBD-9C96-D18F-1EB3CAFD9D1A}"/>
              </a:ext>
            </a:extLst>
          </p:cNvPr>
          <p:cNvSpPr>
            <a:spLocks noGrp="1"/>
          </p:cNvSpPr>
          <p:nvPr>
            <p:ph type="title"/>
          </p:nvPr>
        </p:nvSpPr>
        <p:spPr>
          <a:xfrm>
            <a:off x="252919" y="1123837"/>
            <a:ext cx="2947482" cy="4601183"/>
          </a:xfrm>
        </p:spPr>
        <p:txBody>
          <a:bodyPr>
            <a:normAutofit/>
          </a:bodyPr>
          <a:lstStyle/>
          <a:p>
            <a:r>
              <a:rPr lang="en-US" sz="2800" b="1" dirty="0"/>
              <a:t>Problem Statement – What are our Assumptions?</a:t>
            </a:r>
          </a:p>
        </p:txBody>
      </p:sp>
      <p:sp>
        <p:nvSpPr>
          <p:cNvPr id="3" name="Content Placeholder 2">
            <a:extLst>
              <a:ext uri="{FF2B5EF4-FFF2-40B4-BE49-F238E27FC236}">
                <a16:creationId xmlns:a16="http://schemas.microsoft.com/office/drawing/2014/main" id="{2AF8C688-D6DB-0CB4-C4F3-3900A24EA04F}"/>
              </a:ext>
            </a:extLst>
          </p:cNvPr>
          <p:cNvSpPr>
            <a:spLocks noGrp="1"/>
          </p:cNvSpPr>
          <p:nvPr>
            <p:ph idx="1"/>
          </p:nvPr>
        </p:nvSpPr>
        <p:spPr>
          <a:xfrm>
            <a:off x="3869268" y="864108"/>
            <a:ext cx="7315200" cy="5120640"/>
          </a:xfrm>
        </p:spPr>
        <p:txBody>
          <a:bodyPr>
            <a:normAutofit fontScale="92500"/>
          </a:bodyPr>
          <a:lstStyle/>
          <a:p>
            <a:pPr marL="342900" marR="0" lvl="0" indent="-342900">
              <a:lnSpc>
                <a:spcPct val="150000"/>
              </a:lnSpc>
              <a:spcBef>
                <a:spcPts val="0"/>
              </a:spcBef>
              <a:spcAft>
                <a:spcPts val="0"/>
              </a:spcAft>
              <a:buFont typeface="Symbol" pitchFamily="2" charset="2"/>
              <a:buChar char=""/>
            </a:pPr>
            <a:r>
              <a:rPr lang="en-US" sz="2200" kern="100" dirty="0">
                <a:effectLst/>
                <a:latin typeface="Times" pitchFamily="2" charset="0"/>
                <a:ea typeface="Calibri" panose="020F0502020204030204" pitchFamily="34" charset="0"/>
                <a:cs typeface="Times New Roman" panose="02020603050405020304" pitchFamily="18" charset="0"/>
              </a:rPr>
              <a:t>The timeframe we will use is the financial data regarding 2022 salaries. </a:t>
            </a:r>
          </a:p>
          <a:p>
            <a:pPr marL="342900" marR="0" lvl="0" indent="-342900">
              <a:lnSpc>
                <a:spcPct val="150000"/>
              </a:lnSpc>
              <a:spcBef>
                <a:spcPts val="0"/>
              </a:spcBef>
              <a:spcAft>
                <a:spcPts val="0"/>
              </a:spcAft>
              <a:buFont typeface="Symbol" pitchFamily="2" charset="2"/>
              <a:buChar char=""/>
            </a:pPr>
            <a:r>
              <a:rPr lang="en-US" sz="2200" kern="100" dirty="0">
                <a:effectLst/>
                <a:latin typeface="Times" pitchFamily="2" charset="0"/>
                <a:ea typeface="Calibri" panose="020F0502020204030204" pitchFamily="34" charset="0"/>
                <a:cs typeface="Times New Roman" panose="02020603050405020304" pitchFamily="18" charset="0"/>
              </a:rPr>
              <a:t>The data we are looking at is coming from the USA.</a:t>
            </a:r>
            <a:endParaRPr lang="en-US" sz="22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Symbol" pitchFamily="2" charset="2"/>
              <a:buChar char=""/>
            </a:pPr>
            <a:r>
              <a:rPr lang="en-US" sz="2200" kern="100" dirty="0">
                <a:effectLst/>
                <a:latin typeface="Times" pitchFamily="2" charset="0"/>
                <a:ea typeface="Calibri" panose="020F0502020204030204" pitchFamily="34" charset="0"/>
                <a:cs typeface="Times New Roman" panose="02020603050405020304" pitchFamily="18" charset="0"/>
              </a:rPr>
              <a:t>The three factors we will primarily focus on are education level, gender, and race. </a:t>
            </a:r>
            <a:endParaRPr lang="en-US" sz="22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Symbol" pitchFamily="2" charset="2"/>
              <a:buChar char=""/>
            </a:pPr>
            <a:r>
              <a:rPr lang="en-US" sz="2200" kern="100" dirty="0">
                <a:effectLst/>
                <a:latin typeface="Times" pitchFamily="2" charset="0"/>
                <a:ea typeface="Calibri" panose="020F0502020204030204" pitchFamily="34" charset="0"/>
                <a:cs typeface="Times New Roman" panose="02020603050405020304" pitchFamily="18" charset="0"/>
              </a:rPr>
              <a:t>The levels of education will include less than a high school degree, high school degree, some college, bachelor’s degree, and advanced degree (anything above a bachelor’s).</a:t>
            </a:r>
            <a:endParaRPr lang="en-US" sz="22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Symbol" pitchFamily="2" charset="2"/>
              <a:buChar char=""/>
            </a:pPr>
            <a:r>
              <a:rPr lang="en-US" sz="2200" kern="100" dirty="0">
                <a:effectLst/>
                <a:latin typeface="Times" pitchFamily="2" charset="0"/>
                <a:ea typeface="Calibri" panose="020F0502020204030204" pitchFamily="34" charset="0"/>
                <a:cs typeface="Times New Roman" panose="02020603050405020304" pitchFamily="18" charset="0"/>
              </a:rPr>
              <a:t>The two genders will be male and female.</a:t>
            </a:r>
            <a:endParaRPr lang="en-US" sz="22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Symbol" pitchFamily="2" charset="2"/>
              <a:buChar char=""/>
            </a:pPr>
            <a:r>
              <a:rPr lang="en-US" sz="2200" kern="100" dirty="0">
                <a:effectLst/>
                <a:latin typeface="Times" pitchFamily="2" charset="0"/>
                <a:ea typeface="Calibri" panose="020F0502020204030204" pitchFamily="34" charset="0"/>
                <a:cs typeface="Times New Roman" panose="02020603050405020304" pitchFamily="18" charset="0"/>
              </a:rPr>
              <a:t>The three races we will be analyzing are white, black, and Hispanic. </a:t>
            </a:r>
            <a:endParaRPr lang="en-US" sz="22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26" name="Rectangle 25">
            <a:extLst>
              <a:ext uri="{FF2B5EF4-FFF2-40B4-BE49-F238E27FC236}">
                <a16:creationId xmlns:a16="http://schemas.microsoft.com/office/drawing/2014/main" id="{616F9FD8-4CFE-4C77-8F29-5D801C57E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4" name="Audio Recording Dec 8, 2023 at 11:48:50 AM">
            <a:hlinkClick r:id="" action="ppaction://media"/>
            <a:extLst>
              <a:ext uri="{FF2B5EF4-FFF2-40B4-BE49-F238E27FC236}">
                <a16:creationId xmlns:a16="http://schemas.microsoft.com/office/drawing/2014/main" id="{DE7F88A3-2C2A-515B-70F3-007088F5EA6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76152" y="-1"/>
            <a:ext cx="812800" cy="812800"/>
          </a:xfrm>
          <a:prstGeom prst="rect">
            <a:avLst/>
          </a:prstGeom>
        </p:spPr>
      </p:pic>
    </p:spTree>
    <p:extLst>
      <p:ext uri="{BB962C8B-B14F-4D97-AF65-F5344CB8AC3E}">
        <p14:creationId xmlns:p14="http://schemas.microsoft.com/office/powerpoint/2010/main" val="3303298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8" name="Picture 17" descr="Magnifying glass showing decling performance">
            <a:extLst>
              <a:ext uri="{FF2B5EF4-FFF2-40B4-BE49-F238E27FC236}">
                <a16:creationId xmlns:a16="http://schemas.microsoft.com/office/drawing/2014/main" id="{B5C1994A-AB23-8C46-0AAD-EF44B87159DC}"/>
              </a:ext>
            </a:extLst>
          </p:cNvPr>
          <p:cNvPicPr>
            <a:picLocks noChangeAspect="1"/>
          </p:cNvPicPr>
          <p:nvPr/>
        </p:nvPicPr>
        <p:blipFill rotWithShape="1">
          <a:blip r:embed="rId6">
            <a:duotone>
              <a:schemeClr val="bg2">
                <a:shade val="45000"/>
                <a:satMod val="135000"/>
              </a:schemeClr>
              <a:prstClr val="white"/>
            </a:duotone>
            <a:alphaModFix amt="25000"/>
          </a:blip>
          <a:srcRect t="1266" r="-1" b="14443"/>
          <a:stretch/>
        </p:blipFill>
        <p:spPr>
          <a:xfrm>
            <a:off x="-60988" y="-93518"/>
            <a:ext cx="12355144" cy="6951518"/>
          </a:xfrm>
          <a:prstGeom prst="rect">
            <a:avLst/>
          </a:prstGeom>
        </p:spPr>
      </p:pic>
      <p:sp useBgFill="1">
        <p:nvSpPr>
          <p:cNvPr id="22" name="Rectangle 21">
            <a:extLst>
              <a:ext uri="{FF2B5EF4-FFF2-40B4-BE49-F238E27FC236}">
                <a16:creationId xmlns:a16="http://schemas.microsoft.com/office/drawing/2014/main" id="{886D4068-D045-48B0-9A00-198F2FE4B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2664C4B-AAE2-4AA0-8918-134E8086F3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18546FA9-4EBD-9C96-D18F-1EB3CAFD9D1A}"/>
              </a:ext>
            </a:extLst>
          </p:cNvPr>
          <p:cNvSpPr>
            <a:spLocks noGrp="1"/>
          </p:cNvSpPr>
          <p:nvPr>
            <p:ph type="title"/>
          </p:nvPr>
        </p:nvSpPr>
        <p:spPr>
          <a:xfrm>
            <a:off x="252919" y="1123837"/>
            <a:ext cx="2947482" cy="4601183"/>
          </a:xfrm>
        </p:spPr>
        <p:txBody>
          <a:bodyPr>
            <a:normAutofit/>
          </a:bodyPr>
          <a:lstStyle/>
          <a:p>
            <a:r>
              <a:rPr lang="en-US" sz="6000" b="1"/>
              <a:t>Data</a:t>
            </a:r>
          </a:p>
        </p:txBody>
      </p:sp>
      <p:sp>
        <p:nvSpPr>
          <p:cNvPr id="3" name="Content Placeholder 2">
            <a:extLst>
              <a:ext uri="{FF2B5EF4-FFF2-40B4-BE49-F238E27FC236}">
                <a16:creationId xmlns:a16="http://schemas.microsoft.com/office/drawing/2014/main" id="{2AF8C688-D6DB-0CB4-C4F3-3900A24EA04F}"/>
              </a:ext>
            </a:extLst>
          </p:cNvPr>
          <p:cNvSpPr>
            <a:spLocks noGrp="1"/>
          </p:cNvSpPr>
          <p:nvPr>
            <p:ph idx="1"/>
          </p:nvPr>
        </p:nvSpPr>
        <p:spPr>
          <a:xfrm>
            <a:off x="3869268" y="864108"/>
            <a:ext cx="7315200" cy="5120640"/>
          </a:xfrm>
        </p:spPr>
        <p:txBody>
          <a:bodyPr>
            <a:normAutofit/>
          </a:bodyPr>
          <a:lstStyle/>
          <a:p>
            <a:r>
              <a:rPr lang="en-US">
                <a:latin typeface="Times" pitchFamily="2" charset="0"/>
              </a:rPr>
              <a:t>Dataset: </a:t>
            </a:r>
          </a:p>
          <a:p>
            <a:pPr lvl="1"/>
            <a:r>
              <a:rPr lang="en-US" sz="2000">
                <a:latin typeface="Times" pitchFamily="2" charset="0"/>
              </a:rPr>
              <a:t>Kaggle Wages by Education </a:t>
            </a:r>
          </a:p>
          <a:p>
            <a:pPr lvl="2"/>
            <a:r>
              <a:rPr lang="en-US" sz="1800">
                <a:latin typeface="Times" pitchFamily="2" charset="0"/>
              </a:rPr>
              <a:t>Variables used: gender, race, and education level </a:t>
            </a:r>
          </a:p>
          <a:p>
            <a:pPr lvl="2"/>
            <a:r>
              <a:rPr lang="en-US" sz="1800">
                <a:latin typeface="Times" pitchFamily="2" charset="0"/>
              </a:rPr>
              <a:t>Imported data into an Excel file</a:t>
            </a:r>
          </a:p>
          <a:p>
            <a:r>
              <a:rPr lang="en-US">
                <a:latin typeface="Times" pitchFamily="2" charset="0"/>
              </a:rPr>
              <a:t>Limitations: </a:t>
            </a:r>
          </a:p>
          <a:p>
            <a:pPr lvl="1"/>
            <a:r>
              <a:rPr lang="en-US" sz="2000">
                <a:latin typeface="Times" pitchFamily="2" charset="0"/>
              </a:rPr>
              <a:t>Not</a:t>
            </a:r>
            <a:r>
              <a:rPr lang="en-US" sz="2000" kern="100">
                <a:effectLst/>
                <a:latin typeface="Times" pitchFamily="2" charset="0"/>
                <a:ea typeface="Calibri" panose="020F0502020204030204" pitchFamily="34" charset="0"/>
                <a:cs typeface="Times New Roman" panose="02020603050405020304" pitchFamily="18" charset="0"/>
              </a:rPr>
              <a:t> all degrees provide the same opportunities. </a:t>
            </a:r>
          </a:p>
          <a:p>
            <a:pPr lvl="2"/>
            <a:r>
              <a:rPr lang="en-US" sz="1800" kern="100">
                <a:effectLst/>
                <a:latin typeface="Times" pitchFamily="2" charset="0"/>
                <a:ea typeface="Calibri" panose="020F0502020204030204" pitchFamily="34" charset="0"/>
                <a:cs typeface="Times New Roman" panose="02020603050405020304" pitchFamily="18" charset="0"/>
              </a:rPr>
              <a:t>For example, a philosophy degree does not provide as many internships or work experiences as someone with a finance degree. The work that they do also heavily impacts how much they are paid. A teacher’s average hourly pay is around $30, whereas a financial consultant’s average hourly pay is nearly $50. </a:t>
            </a:r>
          </a:p>
          <a:p>
            <a:pPr lvl="1"/>
            <a:r>
              <a:rPr lang="en-US" sz="2000" kern="100">
                <a:effectLst/>
                <a:latin typeface="Times" pitchFamily="2" charset="0"/>
                <a:ea typeface="Calibri" panose="020F0502020204030204" pitchFamily="34" charset="0"/>
                <a:cs typeface="Times New Roman" panose="02020603050405020304" pitchFamily="18" charset="0"/>
              </a:rPr>
              <a:t>Not all institutions are created equal. </a:t>
            </a:r>
          </a:p>
          <a:p>
            <a:pPr lvl="2"/>
            <a:r>
              <a:rPr lang="en-US" sz="1800" kern="100">
                <a:effectLst/>
                <a:latin typeface="Times" pitchFamily="2" charset="0"/>
                <a:ea typeface="Calibri" panose="020F0502020204030204" pitchFamily="34" charset="0"/>
                <a:cs typeface="Times New Roman" panose="02020603050405020304" pitchFamily="18" charset="0"/>
              </a:rPr>
              <a:t>Geographic location plays a large part in the quality of education provided to students</a:t>
            </a:r>
          </a:p>
          <a:p>
            <a:pPr lvl="2"/>
            <a:endParaRPr lang="en-US"/>
          </a:p>
          <a:p>
            <a:pPr lvl="1"/>
            <a:endParaRPr lang="en-US"/>
          </a:p>
        </p:txBody>
      </p:sp>
      <p:sp>
        <p:nvSpPr>
          <p:cNvPr id="26" name="Rectangle 25">
            <a:extLst>
              <a:ext uri="{FF2B5EF4-FFF2-40B4-BE49-F238E27FC236}">
                <a16:creationId xmlns:a16="http://schemas.microsoft.com/office/drawing/2014/main" id="{616F9FD8-4CFE-4C77-8F29-5D801C57E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4" name="Audio Recording Dec 8, 2023 at 11:49:56 AM">
            <a:hlinkClick r:id="" action="ppaction://media"/>
            <a:extLst>
              <a:ext uri="{FF2B5EF4-FFF2-40B4-BE49-F238E27FC236}">
                <a16:creationId xmlns:a16="http://schemas.microsoft.com/office/drawing/2014/main" id="{822CBDFC-5938-CE88-182D-359BAE2421E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6149023" y="-2728975"/>
            <a:ext cx="812800" cy="812800"/>
          </a:xfrm>
          <a:prstGeom prst="rect">
            <a:avLst/>
          </a:prstGeom>
        </p:spPr>
      </p:pic>
      <p:pic>
        <p:nvPicPr>
          <p:cNvPr id="5" name="Audio Recording Dec 8, 2023 at 11:52:39 AM">
            <a:hlinkClick r:id="" action="ppaction://media"/>
            <a:extLst>
              <a:ext uri="{FF2B5EF4-FFF2-40B4-BE49-F238E27FC236}">
                <a16:creationId xmlns:a16="http://schemas.microsoft.com/office/drawing/2014/main" id="{D0EECD2D-689D-D6E5-D55A-124708D92606}"/>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0687366" y="39670"/>
            <a:ext cx="812800" cy="812800"/>
          </a:xfrm>
          <a:prstGeom prst="rect">
            <a:avLst/>
          </a:prstGeom>
        </p:spPr>
      </p:pic>
    </p:spTree>
    <p:extLst>
      <p:ext uri="{BB962C8B-B14F-4D97-AF65-F5344CB8AC3E}">
        <p14:creationId xmlns:p14="http://schemas.microsoft.com/office/powerpoint/2010/main" val="886910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552"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4633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4"/>
                </p:tgtEl>
              </p:cMediaNode>
            </p:audio>
            <p:audio>
              <p:cMediaNode vol="80000">
                <p:cTn id="12"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86D4068-D045-48B0-9A00-198F2FE4B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bstract blurred public library with bookshelves">
            <a:extLst>
              <a:ext uri="{FF2B5EF4-FFF2-40B4-BE49-F238E27FC236}">
                <a16:creationId xmlns:a16="http://schemas.microsoft.com/office/drawing/2014/main" id="{EBA1587E-6710-E1C7-B3C0-785D56F55E07}"/>
              </a:ext>
            </a:extLst>
          </p:cNvPr>
          <p:cNvPicPr>
            <a:picLocks noChangeAspect="1"/>
          </p:cNvPicPr>
          <p:nvPr/>
        </p:nvPicPr>
        <p:blipFill rotWithShape="1">
          <a:blip r:embed="rId4">
            <a:duotone>
              <a:schemeClr val="bg2">
                <a:shade val="45000"/>
                <a:satMod val="135000"/>
              </a:schemeClr>
              <a:prstClr val="white"/>
            </a:duotone>
            <a:alphaModFix amt="25000"/>
          </a:blip>
          <a:srcRect t="1356" r="-1" b="14353"/>
          <a:stretch/>
        </p:blipFill>
        <p:spPr>
          <a:xfrm>
            <a:off x="-1" y="0"/>
            <a:ext cx="12188932" cy="6858000"/>
          </a:xfrm>
          <a:prstGeom prst="rect">
            <a:avLst/>
          </a:prstGeom>
        </p:spPr>
      </p:pic>
      <p:sp>
        <p:nvSpPr>
          <p:cNvPr id="19" name="Rectangle 18">
            <a:extLst>
              <a:ext uri="{FF2B5EF4-FFF2-40B4-BE49-F238E27FC236}">
                <a16:creationId xmlns:a16="http://schemas.microsoft.com/office/drawing/2014/main" id="{12664C4B-AAE2-4AA0-8918-134E8086F3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F2E952F5-A017-8AE9-2680-CFE6A1195826}"/>
              </a:ext>
            </a:extLst>
          </p:cNvPr>
          <p:cNvSpPr>
            <a:spLocks noGrp="1"/>
          </p:cNvSpPr>
          <p:nvPr>
            <p:ph type="title"/>
          </p:nvPr>
        </p:nvSpPr>
        <p:spPr>
          <a:xfrm>
            <a:off x="252919" y="1123837"/>
            <a:ext cx="2947482" cy="4601183"/>
          </a:xfrm>
        </p:spPr>
        <p:txBody>
          <a:bodyPr>
            <a:normAutofit/>
          </a:bodyPr>
          <a:lstStyle/>
          <a:p>
            <a:r>
              <a:rPr lang="en-US" b="1"/>
              <a:t>Methodology – Data Preparation</a:t>
            </a:r>
          </a:p>
        </p:txBody>
      </p:sp>
      <p:sp>
        <p:nvSpPr>
          <p:cNvPr id="3" name="Content Placeholder 2">
            <a:extLst>
              <a:ext uri="{FF2B5EF4-FFF2-40B4-BE49-F238E27FC236}">
                <a16:creationId xmlns:a16="http://schemas.microsoft.com/office/drawing/2014/main" id="{EED8AAB1-C7D2-82AC-8101-89F89E346017}"/>
              </a:ext>
            </a:extLst>
          </p:cNvPr>
          <p:cNvSpPr>
            <a:spLocks noGrp="1"/>
          </p:cNvSpPr>
          <p:nvPr>
            <p:ph idx="1"/>
          </p:nvPr>
        </p:nvSpPr>
        <p:spPr>
          <a:xfrm>
            <a:off x="3869268" y="864108"/>
            <a:ext cx="7315200" cy="5120640"/>
          </a:xfrm>
        </p:spPr>
        <p:txBody>
          <a:bodyPr>
            <a:normAutofit/>
          </a:bodyPr>
          <a:lstStyle/>
          <a:p>
            <a:pPr lvl="1"/>
            <a:r>
              <a:rPr lang="en-US" sz="2000">
                <a:latin typeface="Times" pitchFamily="2" charset="0"/>
              </a:rPr>
              <a:t>Narrowed down our data to only 2022 salary wages</a:t>
            </a:r>
          </a:p>
          <a:p>
            <a:pPr lvl="1"/>
            <a:r>
              <a:rPr lang="en-US" sz="2000">
                <a:latin typeface="Times" pitchFamily="2" charset="0"/>
              </a:rPr>
              <a:t>Filtered out any data that did not contain all 3 variables: gender, race, and education</a:t>
            </a:r>
          </a:p>
          <a:p>
            <a:pPr lvl="1"/>
            <a:r>
              <a:rPr lang="en-US" sz="2000">
                <a:latin typeface="Times" pitchFamily="2" charset="0"/>
              </a:rPr>
              <a:t>Separated the categories for each variable</a:t>
            </a:r>
          </a:p>
          <a:p>
            <a:pPr lvl="2"/>
            <a:r>
              <a:rPr lang="en-US" sz="1800">
                <a:latin typeface="Times" pitchFamily="2" charset="0"/>
              </a:rPr>
              <a:t>Gender : Male and Female</a:t>
            </a:r>
          </a:p>
          <a:p>
            <a:pPr lvl="2"/>
            <a:r>
              <a:rPr lang="en-US" sz="1800">
                <a:latin typeface="Times" pitchFamily="2" charset="0"/>
              </a:rPr>
              <a:t>Race : White, Black, and Hispanic</a:t>
            </a:r>
          </a:p>
          <a:p>
            <a:pPr lvl="2"/>
            <a:r>
              <a:rPr lang="en-US" sz="1800">
                <a:latin typeface="Times" pitchFamily="2" charset="0"/>
              </a:rPr>
              <a:t>Education : Less than high school, high school, some college, bachelor’s degree, advanced degree</a:t>
            </a:r>
          </a:p>
          <a:p>
            <a:pPr lvl="1"/>
            <a:r>
              <a:rPr lang="en-US" sz="2000">
                <a:latin typeface="Times" pitchFamily="2" charset="0"/>
              </a:rPr>
              <a:t>Created dummy variables for each variable</a:t>
            </a:r>
          </a:p>
          <a:p>
            <a:pPr lvl="1"/>
            <a:r>
              <a:rPr lang="en-US" sz="2000">
                <a:latin typeface="Times" pitchFamily="2" charset="0"/>
              </a:rPr>
              <a:t>Ran regression to determine base case and remove the category with the highest p – value until there is one left</a:t>
            </a:r>
          </a:p>
        </p:txBody>
      </p:sp>
      <p:sp>
        <p:nvSpPr>
          <p:cNvPr id="21" name="Rectangle 20">
            <a:extLst>
              <a:ext uri="{FF2B5EF4-FFF2-40B4-BE49-F238E27FC236}">
                <a16:creationId xmlns:a16="http://schemas.microsoft.com/office/drawing/2014/main" id="{616F9FD8-4CFE-4C77-8F29-5D801C57E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4" name="Audio Recording Dec 8, 2023 at 11:53:37 AM">
            <a:hlinkClick r:id="" action="ppaction://media"/>
            <a:extLst>
              <a:ext uri="{FF2B5EF4-FFF2-40B4-BE49-F238E27FC236}">
                <a16:creationId xmlns:a16="http://schemas.microsoft.com/office/drawing/2014/main" id="{48C859FD-1CE7-7ED1-7E6B-AE38F92A44A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55100" y="60452"/>
            <a:ext cx="812800" cy="812800"/>
          </a:xfrm>
          <a:prstGeom prst="rect">
            <a:avLst/>
          </a:prstGeom>
        </p:spPr>
      </p:pic>
    </p:spTree>
    <p:extLst>
      <p:ext uri="{BB962C8B-B14F-4D97-AF65-F5344CB8AC3E}">
        <p14:creationId xmlns:p14="http://schemas.microsoft.com/office/powerpoint/2010/main" val="475400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94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ABBB681-F4D2-40F2-ACC3-DE0B4B4880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9388ED0-1FEF-4E11-B488-BD661D1AC1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58470"/>
            <a:ext cx="11237976" cy="5897880"/>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Content Placeholder 10" descr="A table with numbers and a number of people&#10;&#10;Description automatically generated with medium confidence">
            <a:extLst>
              <a:ext uri="{FF2B5EF4-FFF2-40B4-BE49-F238E27FC236}">
                <a16:creationId xmlns:a16="http://schemas.microsoft.com/office/drawing/2014/main" id="{1293217B-F35B-3260-03FB-D5A5E8AF871A}"/>
              </a:ext>
            </a:extLst>
          </p:cNvPr>
          <p:cNvPicPr>
            <a:picLocks noChangeAspect="1"/>
          </p:cNvPicPr>
          <p:nvPr/>
        </p:nvPicPr>
        <p:blipFill>
          <a:blip r:embed="rId4"/>
          <a:stretch>
            <a:fillRect/>
          </a:stretch>
        </p:blipFill>
        <p:spPr>
          <a:xfrm>
            <a:off x="794805" y="1366451"/>
            <a:ext cx="10602391" cy="4081918"/>
          </a:xfrm>
          <a:prstGeom prst="rect">
            <a:avLst/>
          </a:prstGeom>
        </p:spPr>
      </p:pic>
      <p:sp>
        <p:nvSpPr>
          <p:cNvPr id="3" name="TextBox 2">
            <a:extLst>
              <a:ext uri="{FF2B5EF4-FFF2-40B4-BE49-F238E27FC236}">
                <a16:creationId xmlns:a16="http://schemas.microsoft.com/office/drawing/2014/main" id="{F957AA59-861E-D505-5B6C-E3FCCFF1A294}"/>
              </a:ext>
            </a:extLst>
          </p:cNvPr>
          <p:cNvSpPr txBox="1"/>
          <p:nvPr/>
        </p:nvSpPr>
        <p:spPr>
          <a:xfrm>
            <a:off x="794805" y="673934"/>
            <a:ext cx="5148795" cy="477054"/>
          </a:xfrm>
          <a:prstGeom prst="rect">
            <a:avLst/>
          </a:prstGeom>
          <a:noFill/>
        </p:spPr>
        <p:txBody>
          <a:bodyPr wrap="square" rtlCol="0">
            <a:spAutoFit/>
          </a:bodyPr>
          <a:lstStyle/>
          <a:p>
            <a:r>
              <a:rPr lang="en-US" sz="2500">
                <a:latin typeface="+mj-lt"/>
              </a:rPr>
              <a:t>Data with dummy variables created</a:t>
            </a:r>
          </a:p>
        </p:txBody>
      </p:sp>
      <p:pic>
        <p:nvPicPr>
          <p:cNvPr id="4" name="Audio Recording Dec 8, 2023 at 11:54:13 AM">
            <a:hlinkClick r:id="" action="ppaction://media"/>
            <a:extLst>
              <a:ext uri="{FF2B5EF4-FFF2-40B4-BE49-F238E27FC236}">
                <a16:creationId xmlns:a16="http://schemas.microsoft.com/office/drawing/2014/main" id="{31779CB7-16C7-1CBC-2068-8A6DD04F151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00145" y="445920"/>
            <a:ext cx="812800" cy="812800"/>
          </a:xfrm>
          <a:prstGeom prst="rect">
            <a:avLst/>
          </a:prstGeom>
        </p:spPr>
      </p:pic>
    </p:spTree>
    <p:extLst>
      <p:ext uri="{BB962C8B-B14F-4D97-AF65-F5344CB8AC3E}">
        <p14:creationId xmlns:p14="http://schemas.microsoft.com/office/powerpoint/2010/main" val="2499436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ABBB681-F4D2-40F2-ACC3-DE0B4B4880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9388ED0-1FEF-4E11-B488-BD661D1AC1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58470"/>
            <a:ext cx="11237976" cy="5897880"/>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09EA6394-1C72-A9A1-8E81-923474C8D311}"/>
              </a:ext>
            </a:extLst>
          </p:cNvPr>
          <p:cNvSpPr txBox="1"/>
          <p:nvPr/>
        </p:nvSpPr>
        <p:spPr>
          <a:xfrm>
            <a:off x="703364" y="673934"/>
            <a:ext cx="5148795" cy="477054"/>
          </a:xfrm>
          <a:prstGeom prst="rect">
            <a:avLst/>
          </a:prstGeom>
          <a:noFill/>
        </p:spPr>
        <p:txBody>
          <a:bodyPr wrap="square" rtlCol="0">
            <a:spAutoFit/>
          </a:bodyPr>
          <a:lstStyle/>
          <a:p>
            <a:r>
              <a:rPr lang="en-US" sz="2500">
                <a:latin typeface="+mj-lt"/>
              </a:rPr>
              <a:t>Data with no base cases included </a:t>
            </a:r>
          </a:p>
        </p:txBody>
      </p:sp>
      <p:pic>
        <p:nvPicPr>
          <p:cNvPr id="8" name="Picture 7" descr="A table of information&#10;&#10;Description automatically generated with medium confidence">
            <a:extLst>
              <a:ext uri="{FF2B5EF4-FFF2-40B4-BE49-F238E27FC236}">
                <a16:creationId xmlns:a16="http://schemas.microsoft.com/office/drawing/2014/main" id="{7EE25DD4-6498-D444-54EC-5E141606D563}"/>
              </a:ext>
            </a:extLst>
          </p:cNvPr>
          <p:cNvPicPr>
            <a:picLocks noChangeAspect="1"/>
          </p:cNvPicPr>
          <p:nvPr/>
        </p:nvPicPr>
        <p:blipFill>
          <a:blip r:embed="rId5"/>
          <a:stretch>
            <a:fillRect/>
          </a:stretch>
        </p:blipFill>
        <p:spPr>
          <a:xfrm>
            <a:off x="1036233" y="1150988"/>
            <a:ext cx="10119534" cy="5017718"/>
          </a:xfrm>
          <a:prstGeom prst="rect">
            <a:avLst/>
          </a:prstGeom>
        </p:spPr>
      </p:pic>
      <p:pic>
        <p:nvPicPr>
          <p:cNvPr id="2" name="Audio Recording Dec 8, 2023 at 11:54:40 AM">
            <a:hlinkClick r:id="" action="ppaction://media"/>
            <a:extLst>
              <a:ext uri="{FF2B5EF4-FFF2-40B4-BE49-F238E27FC236}">
                <a16:creationId xmlns:a16="http://schemas.microsoft.com/office/drawing/2014/main" id="{2D7DA7B6-55C5-0741-335D-8D12ACD0212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734294" y="398329"/>
            <a:ext cx="812800" cy="812800"/>
          </a:xfrm>
          <a:prstGeom prst="rect">
            <a:avLst/>
          </a:prstGeom>
        </p:spPr>
      </p:pic>
    </p:spTree>
    <p:extLst>
      <p:ext uri="{BB962C8B-B14F-4D97-AF65-F5344CB8AC3E}">
        <p14:creationId xmlns:p14="http://schemas.microsoft.com/office/powerpoint/2010/main" val="3137274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Fra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36</TotalTime>
  <Words>1093</Words>
  <Application>Microsoft Macintosh PowerPoint</Application>
  <PresentationFormat>Widescreen</PresentationFormat>
  <Paragraphs>120</Paragraphs>
  <Slides>18</Slides>
  <Notes>3</Notes>
  <HiddenSlides>0</HiddenSlides>
  <MMClips>19</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Arial</vt:lpstr>
      <vt:lpstr>Calibri</vt:lpstr>
      <vt:lpstr>Corbel</vt:lpstr>
      <vt:lpstr>Courier New</vt:lpstr>
      <vt:lpstr>Google Sans</vt:lpstr>
      <vt:lpstr>Symbol</vt:lpstr>
      <vt:lpstr>Times</vt:lpstr>
      <vt:lpstr>Wingdings 2</vt:lpstr>
      <vt:lpstr>Frame</vt:lpstr>
      <vt:lpstr>Hourly Wages</vt:lpstr>
      <vt:lpstr>Executive Summary</vt:lpstr>
      <vt:lpstr>Problem Statement – What are we going to solve?</vt:lpstr>
      <vt:lpstr>Problem Statement – How are we going to solve it?</vt:lpstr>
      <vt:lpstr>Problem Statement – What are our Assumptions?</vt:lpstr>
      <vt:lpstr>Data</vt:lpstr>
      <vt:lpstr>Methodology – Data Preparation</vt:lpstr>
      <vt:lpstr>PowerPoint Presentation</vt:lpstr>
      <vt:lpstr>PowerPoint Presentation</vt:lpstr>
      <vt:lpstr>Regression for Race</vt:lpstr>
      <vt:lpstr>Regression for Gender</vt:lpstr>
      <vt:lpstr>Regression for Level of Education</vt:lpstr>
      <vt:lpstr>Continued Regression for Level of Education</vt:lpstr>
      <vt:lpstr>Collinearity</vt:lpstr>
      <vt:lpstr>Regression with no base cases</vt:lpstr>
      <vt:lpstr>R^2 Analysis</vt:lpstr>
      <vt:lpstr>Conclusion</vt:lpstr>
      <vt:lpstr>Works Cited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 Tiffany Q</dc:creator>
  <cp:lastModifiedBy>O'Connell, Paige E</cp:lastModifiedBy>
  <cp:revision>1</cp:revision>
  <dcterms:created xsi:type="dcterms:W3CDTF">2023-12-05T19:28:38Z</dcterms:created>
  <dcterms:modified xsi:type="dcterms:W3CDTF">2024-09-16T22:04:35Z</dcterms:modified>
</cp:coreProperties>
</file>

<file path=docProps/thumbnail.jpeg>
</file>